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7" r:id="rId4"/>
    <p:sldId id="259" r:id="rId6"/>
    <p:sldId id="261" r:id="rId7"/>
    <p:sldId id="263" r:id="rId8"/>
    <p:sldId id="265" r:id="rId9"/>
    <p:sldId id="267" r:id="rId10"/>
    <p:sldId id="269" r:id="rId11"/>
    <p:sldId id="270" r:id="rId12"/>
    <p:sldId id="271" r:id="rId13"/>
    <p:sldId id="273" r:id="rId14"/>
    <p:sldId id="274" r:id="rId15"/>
    <p:sldId id="276" r:id="rId16"/>
    <p:sldId id="278" r:id="rId17"/>
    <p:sldId id="280" r:id="rId18"/>
    <p:sldId id="282" r:id="rId19"/>
    <p:sldId id="283" r:id="rId20"/>
    <p:sldId id="285" r:id="rId21"/>
    <p:sldId id="286" r:id="rId22"/>
    <p:sldId id="287" r:id="rId23"/>
    <p:sldId id="289" r:id="rId24"/>
    <p:sldId id="290" r:id="rId25"/>
    <p:sldId id="292" r:id="rId26"/>
    <p:sldId id="294" r:id="rId27"/>
    <p:sldId id="296"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72.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6ED419-5B3F-423C-8358-46E41EBE13C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charset="-122"/>
                  <a:ea typeface="微软雅黑" panose="020B0503020204020204" charset="-122"/>
                </a:rPr>
                <a:t>时尚微立体图表合集</a:t>
              </a:r>
              <a:endParaRPr lang="zh-CN" altLang="en-US" sz="2000" b="1" dirty="0">
                <a:solidFill>
                  <a:schemeClr val="accent1"/>
                </a:solidFill>
                <a:effectLst/>
                <a:latin typeface="微软雅黑" panose="020B0503020204020204" charset="-122"/>
                <a:ea typeface="微软雅黑" panose="020B0503020204020204" charset="-122"/>
              </a:endParaRPr>
            </a:p>
          </p:txBody>
        </p:sp>
      </p:grpSp>
      <p:cxnSp>
        <p:nvCxnSpPr>
          <p:cNvPr id="6" name="直接连接符 5"/>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1" y="6356352"/>
            <a:ext cx="2844800" cy="365125"/>
          </a:xfrm>
          <a:prstGeom prst="rect">
            <a:avLst/>
          </a:prstGeom>
        </p:spPr>
        <p:txBody>
          <a:bodyPr/>
          <a:lstStyle/>
          <a:p>
            <a:fld id="{FC8A9CF0-91C9-42F9-83C2-B72FF9A18BA5}" type="datetimeFigureOut">
              <a:rPr lang="zh-CN" altLang="en-US" smtClean="0"/>
            </a:fld>
            <a:endParaRPr lang="zh-CN" altLang="en-US"/>
          </a:p>
        </p:txBody>
      </p:sp>
      <p:sp>
        <p:nvSpPr>
          <p:cNvPr id="3" name="页脚占位符 2"/>
          <p:cNvSpPr>
            <a:spLocks noGrp="1"/>
          </p:cNvSpPr>
          <p:nvPr>
            <p:ph type="ftr" sz="quarter" idx="11"/>
          </p:nvPr>
        </p:nvSpPr>
        <p:spPr>
          <a:xfrm>
            <a:off x="4165600" y="6356352"/>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2"/>
            <a:ext cx="2844800"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16" name="Slide Number Placeholder 5"/>
          <p:cNvSpPr txBox="1"/>
          <p:nvPr userDrawn="1"/>
        </p:nvSpPr>
        <p:spPr>
          <a:xfrm>
            <a:off x="1025562" y="6158291"/>
            <a:ext cx="647753" cy="328295"/>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400" b="0" i="0" smtClean="0">
                <a:solidFill>
                  <a:srgbClr val="FFFFFF"/>
                </a:solidFill>
                <a:latin typeface="Bebas Neue" charset="0"/>
                <a:ea typeface="Bebas Neue" charset="0"/>
                <a:cs typeface="Bebas Neue" charset="0"/>
              </a:rPr>
            </a:fld>
            <a:endParaRPr lang="en-US" sz="1400" b="0" i="0" dirty="0">
              <a:solidFill>
                <a:srgbClr val="FFFFFF"/>
              </a:solidFill>
              <a:latin typeface="Bebas Neue" charset="0"/>
              <a:ea typeface="Bebas Neue" charset="0"/>
              <a:cs typeface="Bebas Neue" charset="0"/>
            </a:endParaRPr>
          </a:p>
        </p:txBody>
      </p:sp>
      <p:sp>
        <p:nvSpPr>
          <p:cNvPr id="17" name="TextBox 16"/>
          <p:cNvSpPr txBox="1"/>
          <p:nvPr userDrawn="1"/>
        </p:nvSpPr>
        <p:spPr>
          <a:xfrm>
            <a:off x="504035" y="6168552"/>
            <a:ext cx="732893" cy="307777"/>
          </a:xfrm>
          <a:prstGeom prst="rect">
            <a:avLst/>
          </a:prstGeom>
          <a:noFill/>
        </p:spPr>
        <p:txBody>
          <a:bodyPr wrap="none" rtlCol="0">
            <a:spAutoFit/>
          </a:bodyPr>
          <a:lstStyle/>
          <a:p>
            <a:r>
              <a:rPr lang="en-US" sz="1400" b="0" i="0" dirty="0" smtClean="0">
                <a:solidFill>
                  <a:srgbClr val="FFFFFF"/>
                </a:solidFill>
                <a:latin typeface="Bebas Neue" charset="0"/>
                <a:ea typeface="Bebas Neue" charset="0"/>
                <a:cs typeface="Bebas Neue" charset="0"/>
              </a:rPr>
              <a:t>Slide  /</a:t>
            </a:r>
            <a:endParaRPr lang="en-US" sz="1400" b="0" i="0" dirty="0">
              <a:solidFill>
                <a:srgbClr val="FFFFFF"/>
              </a:solidFill>
              <a:latin typeface="Bebas Neue" charset="0"/>
              <a:ea typeface="Bebas Neue" charset="0"/>
              <a:cs typeface="Bebas Neue" charset="0"/>
            </a:endParaRPr>
          </a:p>
        </p:txBody>
      </p:sp>
      <p:sp>
        <p:nvSpPr>
          <p:cNvPr id="4" name="矩形 3"/>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CE7FB5-5520-420F-9C46-C773A0E49A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B3D0E2-04B4-4BC0-959B-C42A5ABFD66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标题幻灯片">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microsoft.com/office/2007/relationships/hdphoto" Target="../media/image2.wdp"/><Relationship Id="rId8" Type="http://schemas.openxmlformats.org/officeDocument/2006/relationships/image" Target="../media/image1.jpeg"/><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0"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8">
              <a:extLst>
                <a:ext uri="{BEBA8EAE-BF5A-486C-A8C5-ECC9F3942E4B}">
                  <a14:imgProps xmlns:a14="http://schemas.microsoft.com/office/drawing/2010/main">
                    <a14:imgLayer r:embed="rId9">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ftr="0" dt="0"/>
  <p:txStyles>
    <p:titleStyle>
      <a:lvl1pPr algn="l" defTabSz="1219200" rtl="0" eaLnBrk="1" latinLnBrk="0" hangingPunct="1">
        <a:spcBef>
          <a:spcPct val="0"/>
        </a:spcBef>
        <a:buNone/>
        <a:defRPr sz="4535" kern="1200">
          <a:solidFill>
            <a:srgbClr val="17375E"/>
          </a:solidFill>
          <a:latin typeface="Signika"/>
          <a:ea typeface="Open Sans Extrabold" pitchFamily="34" charset="0"/>
          <a:cs typeface="Signika"/>
        </a:defRPr>
      </a:lvl1pPr>
    </p:titleStyle>
    <p:bodyStyle>
      <a:lvl1pPr marL="457200" indent="-457200" algn="l" defTabSz="1219200" rtl="0" eaLnBrk="1" latinLnBrk="0" hangingPunct="1">
        <a:spcBef>
          <a:spcPct val="20000"/>
        </a:spcBef>
        <a:buFont typeface="Arial" panose="020B0604020202020204" pitchFamily="34" charset="0"/>
        <a:buChar char="•"/>
        <a:defRPr sz="2665" kern="1200">
          <a:solidFill>
            <a:srgbClr val="17375E"/>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2135" kern="1200">
          <a:solidFill>
            <a:srgbClr val="17375E"/>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3" Type="http://schemas.openxmlformats.org/officeDocument/2006/relationships/slideLayout" Target="../slideLayouts/slideLayout14.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s>
</file>

<file path=ppt/slides/_rels/slide14.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image" Target="../media/image6.png"/><Relationship Id="rId17" Type="http://schemas.openxmlformats.org/officeDocument/2006/relationships/notesSlide" Target="../notesSlides/notesSlide7.xml"/><Relationship Id="rId16" Type="http://schemas.openxmlformats.org/officeDocument/2006/relationships/slideLayout" Target="../slideLayouts/slideLayout1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image" Target="../media/image10.png"/><Relationship Id="rId2" Type="http://schemas.openxmlformats.org/officeDocument/2006/relationships/tags" Target="../tags/tag55.xml"/><Relationship Id="rId18" Type="http://schemas.openxmlformats.org/officeDocument/2006/relationships/slideLayout" Target="../slideLayouts/slideLayout14.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6.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1.xml"/><Relationship Id="rId1" Type="http://schemas.openxmlformats.org/officeDocument/2006/relationships/tags" Target="../tags/tag7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4.xml"/><Relationship Id="rId2" Type="http://schemas.openxmlformats.org/officeDocument/2006/relationships/image" Target="../media/image6.pn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6.png"/><Relationship Id="rId17" Type="http://schemas.openxmlformats.org/officeDocument/2006/relationships/notesSlide" Target="../notesSlides/notesSlide6.xml"/><Relationship Id="rId16" Type="http://schemas.openxmlformats.org/officeDocument/2006/relationships/slideLayout" Target="../slideLayouts/slideLayout14.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3" Type="http://schemas.openxmlformats.org/officeDocument/2006/relationships/slideLayout" Target="../slideLayouts/slideLayout14.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938530" y="2367280"/>
            <a:ext cx="7200900" cy="1198880"/>
          </a:xfrm>
          <a:prstGeom prst="rect">
            <a:avLst/>
          </a:prstGeom>
          <a:noFill/>
          <a:ln>
            <a:noFill/>
          </a:ln>
        </p:spPr>
        <p:txBody>
          <a:bodyPr wrap="square" rtlCol="0">
            <a:spAutoFit/>
          </a:bodyPr>
          <a:lstStyle/>
          <a:p>
            <a:pPr algn="ctr"/>
            <a:r>
              <a:rPr lang="zh-CN" altLang="en-US" sz="7200" dirty="0" smtClean="0">
                <a:latin typeface="华文细黑" panose="02010600040101010101" charset="-122"/>
                <a:ea typeface="字魂27号-布丁体"/>
                <a:sym typeface="华文细黑" panose="02010600040101010101" charset="-122"/>
              </a:rPr>
              <a:t>美</a:t>
            </a:r>
            <a:r>
              <a:rPr lang="en-US" altLang="zh-CN" sz="7200" dirty="0" smtClean="0">
                <a:latin typeface="华文细黑" panose="02010600040101010101" charset="-122"/>
                <a:ea typeface="字魂27号-布丁体"/>
                <a:sym typeface="华文细黑" panose="02010600040101010101" charset="-122"/>
              </a:rPr>
              <a:t> </a:t>
            </a:r>
            <a:r>
              <a:rPr lang="zh-CN" altLang="en-US" sz="7200" dirty="0" smtClean="0">
                <a:latin typeface="华文细黑" panose="02010600040101010101" charset="-122"/>
                <a:ea typeface="字魂27号-布丁体"/>
                <a:sym typeface="华文细黑" panose="02010600040101010101" charset="-122"/>
              </a:rPr>
              <a:t>育</a:t>
            </a:r>
            <a:endParaRPr lang="zh-CN" altLang="en-US" sz="7200" dirty="0" smtClean="0">
              <a:latin typeface="华文细黑" panose="02010600040101010101" charset="-122"/>
              <a:ea typeface="字魂27号-布丁体"/>
              <a:sym typeface="华文细黑" panose="02010600040101010101" charset="-122"/>
            </a:endParaRPr>
          </a:p>
        </p:txBody>
      </p:sp>
      <p:grpSp>
        <p:nvGrpSpPr>
          <p:cNvPr id="4" name="组合 3"/>
          <p:cNvGrpSpPr/>
          <p:nvPr/>
        </p:nvGrpSpPr>
        <p:grpSpPr>
          <a:xfrm>
            <a:off x="2017105" y="3942129"/>
            <a:ext cx="4703132" cy="460375"/>
            <a:chOff x="1861105" y="3523016"/>
            <a:chExt cx="5180832" cy="460375"/>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
          <p:nvSpPr>
            <p:cNvPr id="10" name="矩形 9"/>
            <p:cNvSpPr/>
            <p:nvPr/>
          </p:nvSpPr>
          <p:spPr>
            <a:xfrm>
              <a:off x="2000988" y="3523016"/>
              <a:ext cx="4785550" cy="460375"/>
            </a:xfrm>
            <a:prstGeom prst="rect">
              <a:avLst/>
            </a:prstGeom>
            <a:noFill/>
          </p:spPr>
          <p:txBody>
            <a:bodyPr wrap="square">
              <a:spAutoFit/>
            </a:bodyPr>
            <a:lstStyle/>
            <a:p>
              <a:pPr algn="ctr">
                <a:spcBef>
                  <a:spcPct val="0"/>
                </a:spcBef>
                <a:buFontTx/>
                <a:buNone/>
              </a:pPr>
              <a:r>
                <a:rPr lang="zh-CN" altLang="en-US" sz="2400" dirty="0">
                  <a:solidFill>
                    <a:srgbClr val="FFFFFF"/>
                  </a:solidFill>
                  <a:latin typeface="华文细黑" panose="02010600040101010101" charset="-122"/>
                  <a:ea typeface="字魂27号-布丁体"/>
                  <a:sym typeface="华文细黑" panose="02010600040101010101" charset="-122"/>
                </a:rPr>
                <a:t>北京出版社</a:t>
              </a:r>
              <a:endParaRPr lang="zh-CN" altLang="en-US" sz="2400" dirty="0">
                <a:solidFill>
                  <a:srgbClr val="FFFFFF"/>
                </a:solidFill>
                <a:latin typeface="华文细黑" panose="02010600040101010101" charset="-122"/>
                <a:ea typeface="字魂27号-布丁体"/>
                <a:sym typeface="华文细黑" panose="02010600040101010101" charset="-122"/>
              </a:endParaRPr>
            </a:p>
          </p:txBody>
        </p:sp>
      </p:grpSp>
      <p:grpSp>
        <p:nvGrpSpPr>
          <p:cNvPr id="2" name="组合 1"/>
          <p:cNvGrpSpPr/>
          <p:nvPr/>
        </p:nvGrpSpPr>
        <p:grpSpPr>
          <a:xfrm>
            <a:off x="83185" y="7429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2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0241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DNA 双螺旋分子结构的审美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819785" y="1515745"/>
            <a:ext cx="10592435" cy="466153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DNA 双螺旋分子结构由脱氧核糖和磷酸基经过酯键交替连接而成，主链有两条，它们似“麻花状”绕一相同轴心以右手方位回旋，互相平行而走向相反产生双螺旋构形。主链处在螺旋的外侧，这恰好诠释了由糖和磷酸组成的主链的亲水性。DNA 两侧是脱氧核糖和磷酸交替连接而成的框架，说白了双螺旋便是对于二条主链的样子来讲的。从 DNA 双螺旋分子结构我们可以看出：</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1）科学的美表现为抽象与简洁。这种抽象是从具体中概括出来的，简洁也是从繁杂中概括出来的，这本身反映了科学发展是一个过程，是一个从实践到理论又从理论到实践的过程，反映了人的智慧、人的意识的发展进步。科学的抽象简洁特征，早在古代社会，特别是在古老的东西方哲学思维里就得到了体现。</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2）科学的美还表现为守恒与对称。守恒与对称会给人以一种圆满的、匀称的美感。在数学中，方程与图形的对称处处可见，这是数学美的重要标志。狄拉克预言的正电子，与通常所说的带负电荷的电子是对称的，许多物理、化学、生物结构模型也是对称的。</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43103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4885690" y="37782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2" name="Freeform 5"/>
          <p:cNvSpPr/>
          <p:nvPr>
            <p:custDataLst>
              <p:tags r:id="rId1"/>
            </p:custDataLst>
          </p:nvPr>
        </p:nvSpPr>
        <p:spPr bwMode="auto">
          <a:xfrm>
            <a:off x="6312333" y="3474918"/>
            <a:ext cx="1663538" cy="1662318"/>
          </a:xfrm>
          <a:custGeom>
            <a:avLst/>
            <a:gdLst>
              <a:gd name="T0" fmla="*/ 328 w 1143"/>
              <a:gd name="T1" fmla="*/ 487 h 1143"/>
              <a:gd name="T2" fmla="*/ 276 w 1143"/>
              <a:gd name="T3" fmla="*/ 363 h 1143"/>
              <a:gd name="T4" fmla="*/ 174 w 1143"/>
              <a:gd name="T5" fmla="*/ 398 h 1143"/>
              <a:gd name="T6" fmla="*/ 0 w 1143"/>
              <a:gd name="T7" fmla="*/ 572 h 1143"/>
              <a:gd name="T8" fmla="*/ 175 w 1143"/>
              <a:gd name="T9" fmla="*/ 746 h 1143"/>
              <a:gd name="T10" fmla="*/ 211 w 1143"/>
              <a:gd name="T11" fmla="*/ 849 h 1143"/>
              <a:gd name="T12" fmla="*/ 86 w 1143"/>
              <a:gd name="T13" fmla="*/ 900 h 1143"/>
              <a:gd name="T14" fmla="*/ 246 w 1143"/>
              <a:gd name="T15" fmla="*/ 1060 h 1143"/>
              <a:gd name="T16" fmla="*/ 298 w 1143"/>
              <a:gd name="T17" fmla="*/ 936 h 1143"/>
              <a:gd name="T18" fmla="*/ 400 w 1143"/>
              <a:gd name="T19" fmla="*/ 972 h 1143"/>
              <a:gd name="T20" fmla="*/ 572 w 1143"/>
              <a:gd name="T21" fmla="*/ 1143 h 1143"/>
              <a:gd name="T22" fmla="*/ 1143 w 1143"/>
              <a:gd name="T23" fmla="*/ 572 h 1143"/>
              <a:gd name="T24" fmla="*/ 959 w 1143"/>
              <a:gd name="T25" fmla="*/ 388 h 1143"/>
              <a:gd name="T26" fmla="*/ 916 w 1143"/>
              <a:gd name="T27" fmla="*/ 345 h 1143"/>
              <a:gd name="T28" fmla="*/ 759 w 1143"/>
              <a:gd name="T29" fmla="*/ 187 h 1143"/>
              <a:gd name="T30" fmla="*/ 746 w 1143"/>
              <a:gd name="T31" fmla="*/ 175 h 1143"/>
              <a:gd name="T32" fmla="*/ 572 w 1143"/>
              <a:gd name="T33" fmla="*/ 0 h 1143"/>
              <a:gd name="T34" fmla="*/ 572 w 1143"/>
              <a:gd name="T35" fmla="*/ 0 h 1143"/>
              <a:gd name="T36" fmla="*/ 398 w 1143"/>
              <a:gd name="T37" fmla="*/ 174 h 1143"/>
              <a:gd name="T38" fmla="*/ 378 w 1143"/>
              <a:gd name="T39" fmla="*/ 194 h 1143"/>
              <a:gd name="T40" fmla="*/ 379 w 1143"/>
              <a:gd name="T41" fmla="*/ 194 h 1143"/>
              <a:gd name="T42" fmla="*/ 363 w 1143"/>
              <a:gd name="T43" fmla="*/ 276 h 1143"/>
              <a:gd name="T44" fmla="*/ 488 w 1143"/>
              <a:gd name="T45" fmla="*/ 328 h 1143"/>
              <a:gd name="T46" fmla="*/ 328 w 1143"/>
              <a:gd name="T47" fmla="*/ 4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328" y="487"/>
                </a:moveTo>
                <a:cubicBezTo>
                  <a:pt x="272" y="446"/>
                  <a:pt x="296" y="413"/>
                  <a:pt x="276" y="363"/>
                </a:cubicBezTo>
                <a:cubicBezTo>
                  <a:pt x="266" y="336"/>
                  <a:pt x="236" y="336"/>
                  <a:pt x="174" y="398"/>
                </a:cubicBezTo>
                <a:cubicBezTo>
                  <a:pt x="0" y="572"/>
                  <a:pt x="0" y="572"/>
                  <a:pt x="0" y="572"/>
                </a:cubicBezTo>
                <a:cubicBezTo>
                  <a:pt x="175" y="746"/>
                  <a:pt x="175" y="746"/>
                  <a:pt x="175" y="746"/>
                </a:cubicBezTo>
                <a:cubicBezTo>
                  <a:pt x="238" y="809"/>
                  <a:pt x="237" y="839"/>
                  <a:pt x="211" y="849"/>
                </a:cubicBezTo>
                <a:cubicBezTo>
                  <a:pt x="160" y="868"/>
                  <a:pt x="127" y="844"/>
                  <a:pt x="86" y="900"/>
                </a:cubicBezTo>
                <a:cubicBezTo>
                  <a:pt x="16" y="997"/>
                  <a:pt x="150" y="1131"/>
                  <a:pt x="246" y="1060"/>
                </a:cubicBezTo>
                <a:cubicBezTo>
                  <a:pt x="303" y="1019"/>
                  <a:pt x="279" y="986"/>
                  <a:pt x="298" y="936"/>
                </a:cubicBezTo>
                <a:cubicBezTo>
                  <a:pt x="308" y="909"/>
                  <a:pt x="338" y="909"/>
                  <a:pt x="400" y="972"/>
                </a:cubicBezTo>
                <a:cubicBezTo>
                  <a:pt x="572" y="1143"/>
                  <a:pt x="572" y="1143"/>
                  <a:pt x="572" y="1143"/>
                </a:cubicBezTo>
                <a:cubicBezTo>
                  <a:pt x="1143" y="572"/>
                  <a:pt x="1143" y="572"/>
                  <a:pt x="1143" y="572"/>
                </a:cubicBezTo>
                <a:cubicBezTo>
                  <a:pt x="959" y="388"/>
                  <a:pt x="959" y="388"/>
                  <a:pt x="959" y="388"/>
                </a:cubicBezTo>
                <a:cubicBezTo>
                  <a:pt x="916" y="345"/>
                  <a:pt x="916" y="345"/>
                  <a:pt x="916" y="345"/>
                </a:cubicBezTo>
                <a:cubicBezTo>
                  <a:pt x="759" y="187"/>
                  <a:pt x="759" y="187"/>
                  <a:pt x="759" y="187"/>
                </a:cubicBezTo>
                <a:cubicBezTo>
                  <a:pt x="755" y="183"/>
                  <a:pt x="751" y="179"/>
                  <a:pt x="746" y="175"/>
                </a:cubicBezTo>
                <a:cubicBezTo>
                  <a:pt x="572" y="0"/>
                  <a:pt x="572" y="0"/>
                  <a:pt x="572" y="0"/>
                </a:cubicBezTo>
                <a:cubicBezTo>
                  <a:pt x="572" y="0"/>
                  <a:pt x="572" y="0"/>
                  <a:pt x="572" y="0"/>
                </a:cubicBezTo>
                <a:cubicBezTo>
                  <a:pt x="398" y="174"/>
                  <a:pt x="398" y="174"/>
                  <a:pt x="398" y="174"/>
                </a:cubicBezTo>
                <a:cubicBezTo>
                  <a:pt x="378" y="194"/>
                  <a:pt x="378" y="194"/>
                  <a:pt x="378" y="194"/>
                </a:cubicBezTo>
                <a:cubicBezTo>
                  <a:pt x="379" y="194"/>
                  <a:pt x="379" y="194"/>
                  <a:pt x="379" y="194"/>
                </a:cubicBezTo>
                <a:cubicBezTo>
                  <a:pt x="336" y="243"/>
                  <a:pt x="339" y="267"/>
                  <a:pt x="363" y="276"/>
                </a:cubicBezTo>
                <a:cubicBezTo>
                  <a:pt x="413" y="295"/>
                  <a:pt x="446" y="272"/>
                  <a:pt x="488" y="328"/>
                </a:cubicBezTo>
                <a:cubicBezTo>
                  <a:pt x="559" y="425"/>
                  <a:pt x="425" y="558"/>
                  <a:pt x="328" y="487"/>
                </a:cubicBezTo>
                <a:close/>
              </a:path>
            </a:pathLst>
          </a:custGeom>
          <a:solidFill>
            <a:srgbClr val="79B6D3"/>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sp>
        <p:nvSpPr>
          <p:cNvPr id="3" name="Freeform 6"/>
          <p:cNvSpPr/>
          <p:nvPr>
            <p:custDataLst>
              <p:tags r:id="rId2"/>
            </p:custDataLst>
          </p:nvPr>
        </p:nvSpPr>
        <p:spPr bwMode="auto">
          <a:xfrm>
            <a:off x="5408323" y="2233417"/>
            <a:ext cx="1546456" cy="1545236"/>
          </a:xfrm>
          <a:custGeom>
            <a:avLst/>
            <a:gdLst>
              <a:gd name="T0" fmla="*/ 378 w 1062"/>
              <a:gd name="T1" fmla="*/ 908 h 1062"/>
              <a:gd name="T2" fmla="*/ 335 w 1062"/>
              <a:gd name="T3" fmla="*/ 852 h 1062"/>
              <a:gd name="T4" fmla="*/ 372 w 1062"/>
              <a:gd name="T5" fmla="*/ 845 h 1062"/>
              <a:gd name="T6" fmla="*/ 470 w 1062"/>
              <a:gd name="T7" fmla="*/ 791 h 1062"/>
              <a:gd name="T8" fmla="*/ 451 w 1062"/>
              <a:gd name="T9" fmla="*/ 611 h 1062"/>
              <a:gd name="T10" fmla="*/ 271 w 1062"/>
              <a:gd name="T11" fmla="*/ 592 h 1062"/>
              <a:gd name="T12" fmla="*/ 217 w 1062"/>
              <a:gd name="T13" fmla="*/ 690 h 1062"/>
              <a:gd name="T14" fmla="*/ 210 w 1062"/>
              <a:gd name="T15" fmla="*/ 727 h 1062"/>
              <a:gd name="T16" fmla="*/ 173 w 1062"/>
              <a:gd name="T17" fmla="*/ 703 h 1062"/>
              <a:gd name="T18" fmla="*/ 164 w 1062"/>
              <a:gd name="T19" fmla="*/ 694 h 1062"/>
              <a:gd name="T20" fmla="*/ 0 w 1062"/>
              <a:gd name="T21" fmla="*/ 531 h 1062"/>
              <a:gd name="T22" fmla="*/ 155 w 1062"/>
              <a:gd name="T23" fmla="*/ 376 h 1062"/>
              <a:gd name="T24" fmla="*/ 167 w 1062"/>
              <a:gd name="T25" fmla="*/ 365 h 1062"/>
              <a:gd name="T26" fmla="*/ 167 w 1062"/>
              <a:gd name="T27" fmla="*/ 365 h 1062"/>
              <a:gd name="T28" fmla="*/ 532 w 1062"/>
              <a:gd name="T29" fmla="*/ 0 h 1062"/>
              <a:gd name="T30" fmla="*/ 1062 w 1062"/>
              <a:gd name="T31" fmla="*/ 531 h 1062"/>
              <a:gd name="T32" fmla="*/ 911 w 1062"/>
              <a:gd name="T33" fmla="*/ 682 h 1062"/>
              <a:gd name="T34" fmla="*/ 857 w 1062"/>
              <a:gd name="T35" fmla="*/ 753 h 1062"/>
              <a:gd name="T36" fmla="*/ 865 w 1062"/>
              <a:gd name="T37" fmla="*/ 819 h 1062"/>
              <a:gd name="T38" fmla="*/ 886 w 1062"/>
              <a:gd name="T39" fmla="*/ 832 h 1062"/>
              <a:gd name="T40" fmla="*/ 940 w 1062"/>
              <a:gd name="T41" fmla="*/ 843 h 1062"/>
              <a:gd name="T42" fmla="*/ 986 w 1062"/>
              <a:gd name="T43" fmla="*/ 860 h 1062"/>
              <a:gd name="T44" fmla="*/ 997 w 1062"/>
              <a:gd name="T45" fmla="*/ 873 h 1062"/>
              <a:gd name="T46" fmla="*/ 982 w 1062"/>
              <a:gd name="T47" fmla="*/ 979 h 1062"/>
              <a:gd name="T48" fmla="*/ 877 w 1062"/>
              <a:gd name="T49" fmla="*/ 993 h 1062"/>
              <a:gd name="T50" fmla="*/ 864 w 1062"/>
              <a:gd name="T51" fmla="*/ 982 h 1062"/>
              <a:gd name="T52" fmla="*/ 847 w 1062"/>
              <a:gd name="T53" fmla="*/ 936 h 1062"/>
              <a:gd name="T54" fmla="*/ 836 w 1062"/>
              <a:gd name="T55" fmla="*/ 882 h 1062"/>
              <a:gd name="T56" fmla="*/ 822 w 1062"/>
              <a:gd name="T57" fmla="*/ 861 h 1062"/>
              <a:gd name="T58" fmla="*/ 686 w 1062"/>
              <a:gd name="T59" fmla="*/ 907 h 1062"/>
              <a:gd name="T60" fmla="*/ 531 w 1062"/>
              <a:gd name="T61" fmla="*/ 1062 h 1062"/>
              <a:gd name="T62" fmla="*/ 378 w 1062"/>
              <a:gd name="T63" fmla="*/ 908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2" h="1062">
                <a:moveTo>
                  <a:pt x="378" y="908"/>
                </a:moveTo>
                <a:cubicBezTo>
                  <a:pt x="346" y="876"/>
                  <a:pt x="337" y="859"/>
                  <a:pt x="335" y="852"/>
                </a:cubicBezTo>
                <a:cubicBezTo>
                  <a:pt x="348" y="848"/>
                  <a:pt x="360" y="847"/>
                  <a:pt x="372" y="845"/>
                </a:cubicBezTo>
                <a:cubicBezTo>
                  <a:pt x="402" y="842"/>
                  <a:pt x="436" y="839"/>
                  <a:pt x="470" y="791"/>
                </a:cubicBezTo>
                <a:cubicBezTo>
                  <a:pt x="510" y="737"/>
                  <a:pt x="502" y="663"/>
                  <a:pt x="451" y="611"/>
                </a:cubicBezTo>
                <a:cubicBezTo>
                  <a:pt x="399" y="560"/>
                  <a:pt x="326" y="552"/>
                  <a:pt x="271" y="592"/>
                </a:cubicBezTo>
                <a:cubicBezTo>
                  <a:pt x="223" y="627"/>
                  <a:pt x="220" y="660"/>
                  <a:pt x="217" y="690"/>
                </a:cubicBezTo>
                <a:cubicBezTo>
                  <a:pt x="216" y="703"/>
                  <a:pt x="215" y="715"/>
                  <a:pt x="210" y="727"/>
                </a:cubicBezTo>
                <a:cubicBezTo>
                  <a:pt x="205" y="726"/>
                  <a:pt x="193" y="720"/>
                  <a:pt x="173" y="703"/>
                </a:cubicBezTo>
                <a:cubicBezTo>
                  <a:pt x="164" y="694"/>
                  <a:pt x="164" y="694"/>
                  <a:pt x="164" y="694"/>
                </a:cubicBezTo>
                <a:cubicBezTo>
                  <a:pt x="0" y="531"/>
                  <a:pt x="0" y="531"/>
                  <a:pt x="0" y="531"/>
                </a:cubicBezTo>
                <a:cubicBezTo>
                  <a:pt x="155" y="376"/>
                  <a:pt x="155" y="376"/>
                  <a:pt x="155" y="376"/>
                </a:cubicBezTo>
                <a:cubicBezTo>
                  <a:pt x="159" y="372"/>
                  <a:pt x="163" y="369"/>
                  <a:pt x="167" y="365"/>
                </a:cubicBezTo>
                <a:cubicBezTo>
                  <a:pt x="167" y="365"/>
                  <a:pt x="167" y="365"/>
                  <a:pt x="167" y="365"/>
                </a:cubicBezTo>
                <a:cubicBezTo>
                  <a:pt x="532" y="0"/>
                  <a:pt x="532" y="0"/>
                  <a:pt x="532" y="0"/>
                </a:cubicBezTo>
                <a:cubicBezTo>
                  <a:pt x="1062" y="531"/>
                  <a:pt x="1062" y="531"/>
                  <a:pt x="1062" y="531"/>
                </a:cubicBezTo>
                <a:cubicBezTo>
                  <a:pt x="911" y="682"/>
                  <a:pt x="911" y="682"/>
                  <a:pt x="911" y="682"/>
                </a:cubicBezTo>
                <a:cubicBezTo>
                  <a:pt x="884" y="710"/>
                  <a:pt x="866" y="733"/>
                  <a:pt x="857" y="753"/>
                </a:cubicBezTo>
                <a:cubicBezTo>
                  <a:pt x="842" y="788"/>
                  <a:pt x="855" y="809"/>
                  <a:pt x="865" y="819"/>
                </a:cubicBezTo>
                <a:cubicBezTo>
                  <a:pt x="870" y="824"/>
                  <a:pt x="877" y="829"/>
                  <a:pt x="886" y="832"/>
                </a:cubicBezTo>
                <a:cubicBezTo>
                  <a:pt x="906" y="840"/>
                  <a:pt x="925" y="841"/>
                  <a:pt x="940" y="843"/>
                </a:cubicBezTo>
                <a:cubicBezTo>
                  <a:pt x="960" y="845"/>
                  <a:pt x="972" y="846"/>
                  <a:pt x="986" y="860"/>
                </a:cubicBezTo>
                <a:cubicBezTo>
                  <a:pt x="990" y="864"/>
                  <a:pt x="993" y="868"/>
                  <a:pt x="997" y="873"/>
                </a:cubicBezTo>
                <a:cubicBezTo>
                  <a:pt x="1025" y="912"/>
                  <a:pt x="1007" y="954"/>
                  <a:pt x="982" y="979"/>
                </a:cubicBezTo>
                <a:cubicBezTo>
                  <a:pt x="958" y="1003"/>
                  <a:pt x="916" y="1022"/>
                  <a:pt x="877" y="993"/>
                </a:cubicBezTo>
                <a:cubicBezTo>
                  <a:pt x="872" y="990"/>
                  <a:pt x="867" y="986"/>
                  <a:pt x="864" y="982"/>
                </a:cubicBezTo>
                <a:cubicBezTo>
                  <a:pt x="850" y="968"/>
                  <a:pt x="849" y="957"/>
                  <a:pt x="847" y="936"/>
                </a:cubicBezTo>
                <a:cubicBezTo>
                  <a:pt x="845" y="921"/>
                  <a:pt x="843" y="903"/>
                  <a:pt x="836" y="882"/>
                </a:cubicBezTo>
                <a:cubicBezTo>
                  <a:pt x="832" y="874"/>
                  <a:pt x="828" y="866"/>
                  <a:pt x="822" y="861"/>
                </a:cubicBezTo>
                <a:cubicBezTo>
                  <a:pt x="777" y="816"/>
                  <a:pt x="708" y="885"/>
                  <a:pt x="686" y="907"/>
                </a:cubicBezTo>
                <a:cubicBezTo>
                  <a:pt x="531" y="1062"/>
                  <a:pt x="531" y="1062"/>
                  <a:pt x="531" y="1062"/>
                </a:cubicBezTo>
                <a:lnTo>
                  <a:pt x="378" y="908"/>
                </a:lnTo>
                <a:close/>
              </a:path>
            </a:pathLst>
          </a:custGeom>
          <a:solidFill>
            <a:srgbClr val="8EAADC"/>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sp>
        <p:nvSpPr>
          <p:cNvPr id="6" name="Freeform 7"/>
          <p:cNvSpPr/>
          <p:nvPr>
            <p:custDataLst>
              <p:tags r:id="rId3"/>
            </p:custDataLst>
          </p:nvPr>
        </p:nvSpPr>
        <p:spPr bwMode="auto">
          <a:xfrm>
            <a:off x="4259054" y="3462877"/>
            <a:ext cx="1663538" cy="1663538"/>
          </a:xfrm>
          <a:custGeom>
            <a:avLst/>
            <a:gdLst>
              <a:gd name="T0" fmla="*/ 814 w 1143"/>
              <a:gd name="T1" fmla="*/ 656 h 1143"/>
              <a:gd name="T2" fmla="*/ 866 w 1143"/>
              <a:gd name="T3" fmla="*/ 781 h 1143"/>
              <a:gd name="T4" fmla="*/ 969 w 1143"/>
              <a:gd name="T5" fmla="*/ 745 h 1143"/>
              <a:gd name="T6" fmla="*/ 1143 w 1143"/>
              <a:gd name="T7" fmla="*/ 572 h 1143"/>
              <a:gd name="T8" fmla="*/ 968 w 1143"/>
              <a:gd name="T9" fmla="*/ 397 h 1143"/>
              <a:gd name="T10" fmla="*/ 932 w 1143"/>
              <a:gd name="T11" fmla="*/ 294 h 1143"/>
              <a:gd name="T12" fmla="*/ 1057 w 1143"/>
              <a:gd name="T13" fmla="*/ 243 h 1143"/>
              <a:gd name="T14" fmla="*/ 896 w 1143"/>
              <a:gd name="T15" fmla="*/ 83 h 1143"/>
              <a:gd name="T16" fmla="*/ 845 w 1143"/>
              <a:gd name="T17" fmla="*/ 207 h 1143"/>
              <a:gd name="T18" fmla="*/ 743 w 1143"/>
              <a:gd name="T19" fmla="*/ 172 h 1143"/>
              <a:gd name="T20" fmla="*/ 571 w 1143"/>
              <a:gd name="T21" fmla="*/ 0 h 1143"/>
              <a:gd name="T22" fmla="*/ 0 w 1143"/>
              <a:gd name="T23" fmla="*/ 572 h 1143"/>
              <a:gd name="T24" fmla="*/ 184 w 1143"/>
              <a:gd name="T25" fmla="*/ 755 h 1143"/>
              <a:gd name="T26" fmla="*/ 227 w 1143"/>
              <a:gd name="T27" fmla="*/ 798 h 1143"/>
              <a:gd name="T28" fmla="*/ 384 w 1143"/>
              <a:gd name="T29" fmla="*/ 956 h 1143"/>
              <a:gd name="T30" fmla="*/ 396 w 1143"/>
              <a:gd name="T31" fmla="*/ 969 h 1143"/>
              <a:gd name="T32" fmla="*/ 571 w 1143"/>
              <a:gd name="T33" fmla="*/ 1143 h 1143"/>
              <a:gd name="T34" fmla="*/ 571 w 1143"/>
              <a:gd name="T35" fmla="*/ 1143 h 1143"/>
              <a:gd name="T36" fmla="*/ 745 w 1143"/>
              <a:gd name="T37" fmla="*/ 970 h 1143"/>
              <a:gd name="T38" fmla="*/ 765 w 1143"/>
              <a:gd name="T39" fmla="*/ 949 h 1143"/>
              <a:gd name="T40" fmla="*/ 764 w 1143"/>
              <a:gd name="T41" fmla="*/ 949 h 1143"/>
              <a:gd name="T42" fmla="*/ 780 w 1143"/>
              <a:gd name="T43" fmla="*/ 867 h 1143"/>
              <a:gd name="T44" fmla="*/ 655 w 1143"/>
              <a:gd name="T45" fmla="*/ 815 h 1143"/>
              <a:gd name="T46" fmla="*/ 814 w 1143"/>
              <a:gd name="T47" fmla="*/ 656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814" y="656"/>
                </a:moveTo>
                <a:cubicBezTo>
                  <a:pt x="871" y="697"/>
                  <a:pt x="847" y="730"/>
                  <a:pt x="866" y="781"/>
                </a:cubicBezTo>
                <a:cubicBezTo>
                  <a:pt x="877" y="807"/>
                  <a:pt x="907" y="808"/>
                  <a:pt x="969" y="745"/>
                </a:cubicBezTo>
                <a:cubicBezTo>
                  <a:pt x="1143" y="572"/>
                  <a:pt x="1143" y="572"/>
                  <a:pt x="1143" y="572"/>
                </a:cubicBezTo>
                <a:cubicBezTo>
                  <a:pt x="968" y="397"/>
                  <a:pt x="968" y="397"/>
                  <a:pt x="968" y="397"/>
                </a:cubicBezTo>
                <a:cubicBezTo>
                  <a:pt x="905" y="334"/>
                  <a:pt x="905" y="304"/>
                  <a:pt x="932" y="294"/>
                </a:cubicBezTo>
                <a:cubicBezTo>
                  <a:pt x="983" y="275"/>
                  <a:pt x="1016" y="300"/>
                  <a:pt x="1057" y="243"/>
                </a:cubicBezTo>
                <a:cubicBezTo>
                  <a:pt x="1127" y="147"/>
                  <a:pt x="993" y="12"/>
                  <a:pt x="896" y="83"/>
                </a:cubicBezTo>
                <a:cubicBezTo>
                  <a:pt x="840" y="124"/>
                  <a:pt x="864" y="157"/>
                  <a:pt x="845" y="207"/>
                </a:cubicBezTo>
                <a:cubicBezTo>
                  <a:pt x="835" y="234"/>
                  <a:pt x="805" y="234"/>
                  <a:pt x="743" y="172"/>
                </a:cubicBezTo>
                <a:cubicBezTo>
                  <a:pt x="571" y="0"/>
                  <a:pt x="571" y="0"/>
                  <a:pt x="571" y="0"/>
                </a:cubicBezTo>
                <a:cubicBezTo>
                  <a:pt x="0" y="572"/>
                  <a:pt x="0" y="572"/>
                  <a:pt x="0" y="572"/>
                </a:cubicBezTo>
                <a:cubicBezTo>
                  <a:pt x="184" y="755"/>
                  <a:pt x="184" y="755"/>
                  <a:pt x="184" y="755"/>
                </a:cubicBezTo>
                <a:cubicBezTo>
                  <a:pt x="227" y="798"/>
                  <a:pt x="227" y="798"/>
                  <a:pt x="227" y="798"/>
                </a:cubicBezTo>
                <a:cubicBezTo>
                  <a:pt x="384" y="956"/>
                  <a:pt x="384" y="956"/>
                  <a:pt x="384" y="956"/>
                </a:cubicBezTo>
                <a:cubicBezTo>
                  <a:pt x="388" y="960"/>
                  <a:pt x="392" y="964"/>
                  <a:pt x="396" y="969"/>
                </a:cubicBezTo>
                <a:cubicBezTo>
                  <a:pt x="571" y="1143"/>
                  <a:pt x="571" y="1143"/>
                  <a:pt x="571" y="1143"/>
                </a:cubicBezTo>
                <a:cubicBezTo>
                  <a:pt x="571" y="1143"/>
                  <a:pt x="571" y="1143"/>
                  <a:pt x="571" y="1143"/>
                </a:cubicBezTo>
                <a:cubicBezTo>
                  <a:pt x="745" y="970"/>
                  <a:pt x="745" y="970"/>
                  <a:pt x="745" y="970"/>
                </a:cubicBezTo>
                <a:cubicBezTo>
                  <a:pt x="765" y="949"/>
                  <a:pt x="765" y="949"/>
                  <a:pt x="765" y="949"/>
                </a:cubicBezTo>
                <a:cubicBezTo>
                  <a:pt x="764" y="949"/>
                  <a:pt x="764" y="949"/>
                  <a:pt x="764" y="949"/>
                </a:cubicBezTo>
                <a:cubicBezTo>
                  <a:pt x="807" y="900"/>
                  <a:pt x="804" y="876"/>
                  <a:pt x="780" y="867"/>
                </a:cubicBezTo>
                <a:cubicBezTo>
                  <a:pt x="729" y="848"/>
                  <a:pt x="697" y="872"/>
                  <a:pt x="655" y="815"/>
                </a:cubicBezTo>
                <a:cubicBezTo>
                  <a:pt x="584" y="718"/>
                  <a:pt x="717" y="585"/>
                  <a:pt x="814" y="656"/>
                </a:cubicBezTo>
                <a:close/>
              </a:path>
            </a:pathLst>
          </a:custGeom>
          <a:solidFill>
            <a:srgbClr val="8590CA"/>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charset="-122"/>
              <a:sym typeface="Arial" panose="020B0604020202020204" pitchFamily="34" charset="0"/>
            </a:endParaRPr>
          </a:p>
        </p:txBody>
      </p:sp>
      <p:cxnSp>
        <p:nvCxnSpPr>
          <p:cNvPr id="26" name="Straight Connector 25"/>
          <p:cNvCxnSpPr/>
          <p:nvPr>
            <p:custDataLst>
              <p:tags r:id="rId4"/>
            </p:custDataLst>
          </p:nvPr>
        </p:nvCxnSpPr>
        <p:spPr>
          <a:xfrm flipH="1">
            <a:off x="3040683" y="4294595"/>
            <a:ext cx="1282700" cy="0"/>
          </a:xfrm>
          <a:prstGeom prst="line">
            <a:avLst/>
          </a:prstGeom>
          <a:noFill/>
          <a:ln w="25400" cap="flat" cmpd="sng" algn="ctr">
            <a:solidFill>
              <a:srgbClr val="8590CA"/>
            </a:solidFill>
            <a:prstDash val="solid"/>
            <a:miter lim="800000"/>
            <a:tailEnd type="oval"/>
          </a:ln>
          <a:effectLst/>
        </p:spPr>
      </p:cxnSp>
      <p:cxnSp>
        <p:nvCxnSpPr>
          <p:cNvPr id="28" name="Straight Connector 27"/>
          <p:cNvCxnSpPr>
            <a:stCxn id="2" idx="11"/>
          </p:cNvCxnSpPr>
          <p:nvPr>
            <p:custDataLst>
              <p:tags r:id="rId5"/>
            </p:custDataLst>
          </p:nvPr>
        </p:nvCxnSpPr>
        <p:spPr>
          <a:xfrm>
            <a:off x="7975871" y="4306804"/>
            <a:ext cx="1160812" cy="491"/>
          </a:xfrm>
          <a:prstGeom prst="line">
            <a:avLst/>
          </a:prstGeom>
          <a:noFill/>
          <a:ln w="25400" cap="flat" cmpd="sng" algn="ctr">
            <a:solidFill>
              <a:srgbClr val="79B6D3"/>
            </a:solidFill>
            <a:prstDash val="solid"/>
            <a:miter lim="800000"/>
            <a:tailEnd type="oval"/>
          </a:ln>
          <a:effectLst/>
        </p:spPr>
      </p:cxnSp>
      <p:cxnSp>
        <p:nvCxnSpPr>
          <p:cNvPr id="29" name="Straight Connector 28"/>
          <p:cNvCxnSpPr>
            <a:stCxn id="3" idx="12"/>
          </p:cNvCxnSpPr>
          <p:nvPr>
            <p:custDataLst>
              <p:tags r:id="rId6"/>
            </p:custDataLst>
          </p:nvPr>
        </p:nvCxnSpPr>
        <p:spPr>
          <a:xfrm flipH="1">
            <a:off x="4640884" y="2764501"/>
            <a:ext cx="1010620" cy="6094"/>
          </a:xfrm>
          <a:prstGeom prst="line">
            <a:avLst/>
          </a:prstGeom>
          <a:noFill/>
          <a:ln w="25400" cap="flat" cmpd="sng" algn="ctr">
            <a:solidFill>
              <a:srgbClr val="8EAADC"/>
            </a:solidFill>
            <a:prstDash val="solid"/>
            <a:miter lim="800000"/>
            <a:tailEnd type="oval"/>
          </a:ln>
          <a:effectLst/>
        </p:spPr>
      </p:cxnSp>
      <p:sp>
        <p:nvSpPr>
          <p:cNvPr id="9" name="文本框 8"/>
          <p:cNvSpPr txBox="1"/>
          <p:nvPr>
            <p:custDataLst>
              <p:tags r:id="rId7"/>
            </p:custDataLst>
          </p:nvPr>
        </p:nvSpPr>
        <p:spPr>
          <a:xfrm>
            <a:off x="4579189" y="3783012"/>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a:latin typeface="Arial" panose="020B0604020202020204" pitchFamily="34" charset="0"/>
                <a:ea typeface="微软雅黑" panose="020B0503020204020204" charset="-122"/>
                <a:sym typeface="Arial" panose="020B0604020202020204" pitchFamily="34" charset="0"/>
              </a:rPr>
              <a:t>3</a:t>
            </a:r>
            <a:endParaRPr lang="zh-CN" altLang="en-US" sz="3200">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custDataLst>
              <p:tags r:id="rId8"/>
            </p:custDataLst>
          </p:nvPr>
        </p:nvSpPr>
        <p:spPr>
          <a:xfrm>
            <a:off x="6712478" y="3874452"/>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dirty="0">
                <a:latin typeface="Arial" panose="020B0604020202020204" pitchFamily="34" charset="0"/>
                <a:ea typeface="微软雅黑" panose="020B0503020204020204" charset="-122"/>
                <a:sym typeface="Arial" panose="020B0604020202020204" pitchFamily="34" charset="0"/>
              </a:rPr>
              <a:t>2</a:t>
            </a:r>
            <a:endParaRPr lang="zh-CN" altLang="en-US" sz="3200" dirty="0">
              <a:latin typeface="Arial" panose="020B0604020202020204" pitchFamily="34" charset="0"/>
              <a:ea typeface="微软雅黑" panose="020B0503020204020204" charset="-122"/>
              <a:sym typeface="Arial" panose="020B0604020202020204" pitchFamily="34" charset="0"/>
            </a:endParaRPr>
          </a:p>
        </p:txBody>
      </p:sp>
      <p:sp>
        <p:nvSpPr>
          <p:cNvPr id="11" name="文本框 10"/>
          <p:cNvSpPr txBox="1"/>
          <p:nvPr>
            <p:custDataLst>
              <p:tags r:id="rId9"/>
            </p:custDataLst>
          </p:nvPr>
        </p:nvSpPr>
        <p:spPr>
          <a:xfrm>
            <a:off x="5761357" y="2494400"/>
            <a:ext cx="931828" cy="931828"/>
          </a:xfrm>
          <a:prstGeom prst="rect">
            <a:avLst/>
          </a:prstGeom>
          <a:noFill/>
        </p:spPr>
        <p:txBody>
          <a:bodyPr wrap="square" lIns="90000" tIns="46800" rIns="90000" bIns="46800" rtlCol="0" anchor="ctr" anchorCtr="0">
            <a:normAutofit/>
          </a:bodyPr>
          <a:lstStyle>
            <a:defPPr>
              <a:defRPr lang="zh-CN"/>
            </a:defPPr>
            <a:lvl1pPr algn="ctr">
              <a:defRPr sz="4800">
                <a:solidFill>
                  <a:sysClr val="window" lastClr="FFFFFF"/>
                </a:solidFill>
              </a:defRPr>
            </a:lvl1pPr>
          </a:lstStyle>
          <a:p>
            <a:pPr>
              <a:lnSpc>
                <a:spcPct val="120000"/>
              </a:lnSpc>
            </a:pPr>
            <a:r>
              <a:rPr lang="en-US" altLang="zh-CN" sz="3200">
                <a:latin typeface="Arial" panose="020B0604020202020204" pitchFamily="34" charset="0"/>
                <a:ea typeface="微软雅黑" panose="020B0503020204020204" charset="-122"/>
                <a:sym typeface="Arial" panose="020B0604020202020204" pitchFamily="34" charset="0"/>
              </a:rPr>
              <a:t>1</a:t>
            </a:r>
            <a:endParaRPr lang="zh-CN" altLang="en-US" sz="3200">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10"/>
            </p:custDataLst>
          </p:nvPr>
        </p:nvSpPr>
        <p:spPr>
          <a:xfrm>
            <a:off x="1641475" y="2371090"/>
            <a:ext cx="2787650" cy="793115"/>
          </a:xfrm>
          <a:prstGeom prst="rect">
            <a:avLst/>
          </a:prstGeom>
        </p:spPr>
        <p:txBody>
          <a:bodyPr wrap="square" lIns="90000" tIns="46800" rIns="90000" bIns="46800" anchor="ctr" anchorCtr="0">
            <a:noAutofit/>
          </a:bodyPr>
          <a:lstStyle>
            <a:defPPr>
              <a:defRPr lang="zh-CN"/>
            </a:defPPr>
            <a:lvl1pPr algn="r">
              <a:defRPr sz="2000">
                <a:solidFill>
                  <a:sysClr val="window" lastClr="FFFFFF"/>
                </a:solidFill>
              </a:defRPr>
            </a:lvl1pPr>
          </a:lstStyle>
          <a:p>
            <a:pPr algn="just">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科学是反映，是认识。科学美是一种反映美。科学美的表现形态是科学定律、公式、理论架构，它们反映物理世界的客观规律和基本结构。</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11"/>
            </p:custDataLst>
          </p:nvPr>
        </p:nvSpPr>
        <p:spPr>
          <a:xfrm>
            <a:off x="751840" y="4486275"/>
            <a:ext cx="2625725" cy="793115"/>
          </a:xfrm>
          <a:prstGeom prst="rect">
            <a:avLst/>
          </a:prstGeom>
        </p:spPr>
        <p:txBody>
          <a:bodyPr wrap="square" lIns="90000" tIns="46800" rIns="90000" bIns="46800" anchor="ctr" anchorCtr="0">
            <a:noAutofit/>
          </a:bodyPr>
          <a:lstStyle>
            <a:defPPr>
              <a:defRPr lang="zh-CN"/>
            </a:defPPr>
            <a:lvl1pPr algn="r">
              <a:defRPr sz="2000">
                <a:solidFill>
                  <a:sysClr val="window" lastClr="FFFFFF"/>
                </a:solidFill>
              </a:defRPr>
            </a:lvl1pPr>
          </a:lstStyle>
          <a:p>
            <a:pPr algn="r">
              <a:lnSpc>
                <a:spcPct val="120000"/>
              </a:lnSpc>
            </a:pPr>
            <a:r>
              <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科学美是要求和谐统一的。科学美的表现在于物理学理论、定律的简洁、对称、和谐、统一之美。</a:t>
            </a:r>
            <a:endParaRPr lang="zh-CN" altLang="en-US" sz="1400" spc="15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12"/>
            </p:custDataLst>
          </p:nvPr>
        </p:nvSpPr>
        <p:spPr>
          <a:xfrm>
            <a:off x="8575519" y="3164205"/>
            <a:ext cx="2787650" cy="793115"/>
          </a:xfrm>
          <a:prstGeom prst="rect">
            <a:avLst/>
          </a:prstGeom>
        </p:spPr>
        <p:txBody>
          <a:bodyPr wrap="square" lIns="90000" tIns="46800" rIns="90000" bIns="46800" anchor="ctr" anchorCtr="0">
            <a:noAutofit/>
          </a:bodyPr>
          <a:lstStyle>
            <a:defPPr>
              <a:defRPr lang="zh-CN"/>
            </a:defPPr>
            <a:lvl1pPr algn="r">
              <a:defRPr sz="2000">
                <a:solidFill>
                  <a:sysClr val="window" lastClr="FFFFFF"/>
                </a:solidFill>
              </a:defRPr>
            </a:lvl1pPr>
          </a:lstStyle>
          <a:p>
            <a:pPr algn="l">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科学美是无功利性的。美和美感是无功利性的，科学美表现在对客观世界的客观规律的概括和总结上，是科学美反映宇宙内部的和谐。</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2952115" y="1437640"/>
            <a:ext cx="6910705" cy="4382770"/>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976755"/>
            <a:ext cx="9842500" cy="401383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336710"/>
            <a:ext cx="5451229" cy="1198880"/>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结合科学美的特征，从网上搜集相关实例，对科学发展的美学意义进行佐证，向大家解说</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05925" y="132715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956" y="289787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1300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5315" y="2710816"/>
            <a:ext cx="7458710" cy="922655"/>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把握科学美的特征，从不同角度诠释科学发展的美学意义；从身边寻找科学美的实例，挖掘科学美的深层含义；体悟科技创造美的元素。</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020503"/>
            <a:ext cx="7459345" cy="1217930"/>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全班同学分为若干小组，由组长分派任务和统计考核完成情况；广泛收集科学美的实例在小组进行讨论，选出代表在全班进行讲解；写出对科学美的感悟，提交给老师进行评分。</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15647"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14</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审美科技</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24536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98935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357370"/>
            <a:ext cx="1918335" cy="1271270"/>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了解纳米技术的含义及结构，认识科技发展与艺术设计的融合关系。</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98935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195185" y="4357370"/>
            <a:ext cx="1803400" cy="1271270"/>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能从纳米技术的素材、结构与性能中理解科技美的意境。</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98935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9918700" y="4357370"/>
            <a:ext cx="1884045" cy="975995"/>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通过实例体验，感悟科技之美，提升审美素养。</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43103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纳米科技的审美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072515" y="1699895"/>
            <a:ext cx="5666740" cy="383095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“纳米”是英文 Namometer 的译名，是一种长度的度量单位。1 纳米为百万分之一毫米，即 1 毫微米，也就是十亿分之一米，约相当于 45 个原子串起来那么长。纳米结构通常是指尺寸在 100 纳米以下的微小结构。1982 年扫描隧道显微镜发明后，便诞生了一门以0.1～100 纳米长度为研究对象的前沿科学，它的最终目标是直接以原子或分子来构造具有特定功能的产品。因此，纳米技术其实就是一种用单个原子、分子制造物质的技术。</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6916420" y="2519045"/>
            <a:ext cx="4469130" cy="1820545"/>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113790"/>
            <a:ext cx="11000740" cy="512635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纳米科技的审美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049020" y="1346200"/>
            <a:ext cx="10066020" cy="466153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纳米材料的形貌结构多种多样，有些独特的结构会对人产生意识和心理上的刺激，从而激起潜在的艺术意义和审美情趣，激起学习者对纳米技术的研究兴趣。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现代纳米技术的实现方法主要包括“自下而上”法和“自上而下”法。“自下而上”法就是利用微操作机械或化学方法，以分子或原子为结构单位，组装、自组装成特定结构和性质的物质。</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纳米艺术是利用艺术的想象力对纳米科技的结果进行再创造和图解。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纳米科技是一门具有艺术性的科学，而纳米艺术是纳米科技的组成部分，两者相辅相成，协同发展，使科学研究的过程既有探索的艰辛也有美的享受，从而激励了研究者不断深入研究。</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体验建议：选择相关视频及网络资料，帮助学生获得更多纳米技术的直观感受。请分小组展开讨论：</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你怎样理解纳米材料形貌结构多种多样的美？</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请分类举例，说说纳米技术的应用领域的艺术美。</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53086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02412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纳米科技的审美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000760" y="1507490"/>
            <a:ext cx="10182225" cy="466153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1. 纳米素材的意境之美</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在微观世界里，纳米材料能展现出宏观世界里事物的各种形态，在偶然的情况下，它更给予人们别有意味、动人心神的艺术感受，我们把这种艺术感受称为意境。这种艺术氛围能给予欣赏者心灵上的愉悦，无异于一次微观世界的探秘，能激发起人心底对美的渴望，更能激发起研究者无穷尽的探索欲望。</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罗丹有句名言：“生活中并不缺乏美，缺乏的是善于发现美的眼睛。”显微镜、纳米技术、X 射线等微观科学技术不断地发展极大地拓宽了人们观看物质世界的方式和内容，同时也为艺术带来新的发展形式。这激发了人们对微观世界认识的热情，以及对微观世界美的追求。</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2. 纳米结构的对称和象形之美</a:t>
            </a:r>
            <a:endParaRPr lang="zh-CN" altLang="en-US">
              <a:latin typeface="楷体" panose="02010609060101010101" charset="-122"/>
              <a:ea typeface="楷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楷体" panose="02010609060101010101" charset="-122"/>
                <a:ea typeface="楷体" panose="02010609060101010101" charset="-122"/>
              </a:rPr>
              <a:t>生活中，人们会发现自己生活在一个充满对称的世界里。在微观世界，原子分子就其本身的形状也是对称的。而由原子分子堆砌而成的纳米材料，无论从审美的角度还是实用的角度讲，其对称</a:t>
            </a:r>
            <a:endParaRPr lang="zh-CN" altLang="en-US">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5186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45164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纳米科技的审美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000760" y="1507490"/>
            <a:ext cx="10191115" cy="4892675"/>
          </a:xfrm>
          <a:prstGeom prst="rect">
            <a:avLst/>
          </a:prstGeom>
          <a:noFill/>
        </p:spPr>
        <p:txBody>
          <a:bodyPr wrap="square" rtlCol="0" anchor="t">
            <a:spAutoFit/>
          </a:bodyPr>
          <a:p>
            <a:pPr indent="0" algn="just" fontAlgn="auto">
              <a:lnSpc>
                <a:spcPct val="150000"/>
              </a:lnSpc>
              <a:spcBef>
                <a:spcPts val="0"/>
              </a:spcBef>
              <a:spcAft>
                <a:spcPts val="0"/>
              </a:spcAft>
            </a:pPr>
            <a:r>
              <a:rPr lang="zh-CN" altLang="en-US" sz="1600">
                <a:latin typeface="楷体" panose="02010609060101010101" charset="-122"/>
                <a:ea typeface="楷体" panose="02010609060101010101" charset="-122"/>
              </a:rPr>
              <a:t>性都显得非常重要。从材料的性能出发，要求纳米结构相对来说比较对称和均一，有对称美观的结构单元，自然组装而成的结构也应该是各向同性，高度对称和形貌均一。</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随着多种纳米结构的出现，一些新颖的词汇也相继出现，如纳米花、纳米哑铃、纳米扇、纳米树、纳米箭、纳米瓶等，这些纳米结构，是宏观物体的微观缩影，呈现出奇特的象形之美，又通过研究者丰富的想象力加以命名，显得生动有趣。</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3. 纳米结构与性能的紧密联系</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在材料科学中，强调材料的结构和功能的紧密联系。材料的结构之美，不仅表现在其独特的艺术性，能激发起人的兴趣和美感，还表现在其强大的实用性，有独特的力、热、光、电、磁和生物等特性，能广泛应用于催化、生物传感器、超级电容器、储能、电池等领域。纳米技术是促进材料的结构和功能性紧密结合的纽带。比较不同的形貌结构纳米活性物质的性能，是设计功能性材料的关键。</a:t>
            </a:r>
            <a:endParaRPr lang="zh-CN" altLang="en-US" sz="1600">
              <a:latin typeface="楷体" panose="02010609060101010101" charset="-122"/>
              <a:ea typeface="楷体" panose="02010609060101010101"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楷体" panose="02010609060101010101" charset="-122"/>
                <a:ea typeface="楷体" panose="02010609060101010101" charset="-122"/>
              </a:rPr>
              <a:t>每一个独特的纳米结构的发现都有着巨大的意义，因为它预示着一些不可知的独特功能；而没有对结构形成机理的深刻理解，是不可能制备出新颖独特的纳米相貌的。因此，不管是科学还是艺术，都要求研究者付出努力，科学发现的艰辛能激发成就感，纳米科技的艺术审美能激发起人们更多的想象力和创造力。</a:t>
            </a:r>
            <a:endParaRPr lang="zh-CN" altLang="en-US" sz="1600">
              <a:latin typeface="楷体" panose="02010609060101010101" charset="-122"/>
              <a:ea typeface="楷体" panose="02010609060101010101" charset="-122"/>
            </a:endParaRPr>
          </a:p>
        </p:txBody>
      </p:sp>
      <p:sp>
        <p:nvSpPr>
          <p:cNvPr id="13" name="文本框 12"/>
          <p:cNvSpPr txBox="1"/>
          <p:nvPr/>
        </p:nvSpPr>
        <p:spPr>
          <a:xfrm>
            <a:off x="9306560" y="64643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实例分析</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par>
    </p:tnLst>
    <p:bldLst>
      <p:bldP spid="21" grpId="1" animBg="1"/>
      <p:bldP spid="4" grpId="1"/>
      <p:bldP spid="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72135" y="1325880"/>
            <a:ext cx="11087735" cy="486029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4610100" y="43561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审美认知</a:t>
            </a:r>
            <a:endParaRPr lang="zh-CN" altLang="en-US" sz="3200">
              <a:latin typeface="方正正粗黑简体" panose="02000000000000000000" charset="-122"/>
              <a:ea typeface="方正正粗黑简体" panose="02000000000000000000" charset="-122"/>
            </a:endParaRPr>
          </a:p>
        </p:txBody>
      </p:sp>
      <p:sp>
        <p:nvSpPr>
          <p:cNvPr id="2" name="任意多边形 1"/>
          <p:cNvSpPr/>
          <p:nvPr>
            <p:custDataLst>
              <p:tags r:id="rId1"/>
            </p:custDataLst>
          </p:nvPr>
        </p:nvSpPr>
        <p:spPr>
          <a:xfrm rot="19800000">
            <a:off x="1441220" y="1913599"/>
            <a:ext cx="1027894" cy="631419"/>
          </a:xfrm>
          <a:custGeom>
            <a:avLst/>
            <a:gdLst>
              <a:gd name="connsiteX0" fmla="*/ 444500 w 889000"/>
              <a:gd name="connsiteY0" fmla="*/ 0 h 546100"/>
              <a:gd name="connsiteX1" fmla="*/ 889000 w 889000"/>
              <a:gd name="connsiteY1" fmla="*/ 444500 h 546100"/>
              <a:gd name="connsiteX2" fmla="*/ 879969 w 889000"/>
              <a:gd name="connsiteY2" fmla="*/ 534082 h 546100"/>
              <a:gd name="connsiteX3" fmla="*/ 876239 w 889000"/>
              <a:gd name="connsiteY3" fmla="*/ 546100 h 546100"/>
              <a:gd name="connsiteX4" fmla="*/ 12761 w 889000"/>
              <a:gd name="connsiteY4" fmla="*/ 546100 h 546100"/>
              <a:gd name="connsiteX5" fmla="*/ 9031 w 889000"/>
              <a:gd name="connsiteY5" fmla="*/ 534082 h 546100"/>
              <a:gd name="connsiteX6" fmla="*/ 0 w 889000"/>
              <a:gd name="connsiteY6" fmla="*/ 444500 h 546100"/>
              <a:gd name="connsiteX7" fmla="*/ 444500 w 889000"/>
              <a:gd name="connsiteY7" fmla="*/ 0 h 54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 h="546100">
                <a:moveTo>
                  <a:pt x="444500" y="0"/>
                </a:moveTo>
                <a:cubicBezTo>
                  <a:pt x="689991" y="0"/>
                  <a:pt x="889000" y="199009"/>
                  <a:pt x="889000" y="444500"/>
                </a:cubicBezTo>
                <a:cubicBezTo>
                  <a:pt x="889000" y="475186"/>
                  <a:pt x="885891" y="505147"/>
                  <a:pt x="879969" y="534082"/>
                </a:cubicBezTo>
                <a:lnTo>
                  <a:pt x="876239" y="546100"/>
                </a:lnTo>
                <a:lnTo>
                  <a:pt x="12761" y="546100"/>
                </a:lnTo>
                <a:lnTo>
                  <a:pt x="9031" y="534082"/>
                </a:lnTo>
                <a:cubicBezTo>
                  <a:pt x="3110" y="505147"/>
                  <a:pt x="0" y="475186"/>
                  <a:pt x="0" y="444500"/>
                </a:cubicBezTo>
                <a:cubicBezTo>
                  <a:pt x="0" y="199009"/>
                  <a:pt x="199009" y="0"/>
                  <a:pt x="444500" y="0"/>
                </a:cubicBezTo>
                <a:close/>
              </a:path>
            </a:pathLst>
          </a:custGeom>
          <a:solidFill>
            <a:srgbClr val="6AA8DD"/>
          </a:solidFill>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pic>
        <p:nvPicPr>
          <p:cNvPr id="6" name="图片 5"/>
          <p:cNvPicPr>
            <a:picLocks noChangeAspect="1"/>
          </p:cNvPicPr>
          <p:nvPr>
            <p:custDataLst>
              <p:tags r:id="rId2"/>
            </p:custDataLst>
          </p:nvPr>
        </p:nvPicPr>
        <p:blipFill>
          <a:blip r:embed="rId3"/>
          <a:srcRect/>
          <a:stretch>
            <a:fillRect/>
          </a:stretch>
        </p:blipFill>
        <p:spPr>
          <a:xfrm rot="14400000" flipV="1">
            <a:off x="2059875" y="1847668"/>
            <a:ext cx="70862" cy="1248735"/>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8" name="矩形 7"/>
          <p:cNvSpPr/>
          <p:nvPr>
            <p:custDataLst>
              <p:tags r:id="rId4"/>
            </p:custDataLst>
          </p:nvPr>
        </p:nvSpPr>
        <p:spPr>
          <a:xfrm>
            <a:off x="2653739" y="2149682"/>
            <a:ext cx="3134804" cy="1447200"/>
          </a:xfrm>
          <a:prstGeom prst="rect">
            <a:avLst/>
          </a:prstGeom>
        </p:spPr>
        <p:txBody>
          <a:bodyPr wrap="square" anchor="t" anchorCtr="0">
            <a:normAutofit/>
          </a:bodyPr>
          <a:p>
            <a:pPr>
              <a:lnSpc>
                <a:spcPct val="120000"/>
              </a:lnSpc>
            </a:pPr>
            <a:r>
              <a:rPr lang="zh-CN" altLang="en-US" sz="1600" kern="0" spc="150" dirty="0">
                <a:latin typeface="Arial" panose="020B0604020202020204" pitchFamily="34" charset="0"/>
                <a:ea typeface="微软雅黑" panose="020B0503020204020204" charset="-122"/>
                <a:sym typeface="Arial" panose="020B0604020202020204" pitchFamily="34" charset="0"/>
              </a:rPr>
              <a:t>1. 科技美学是时代的产物“艺术与科学既不同而又相互关联；它们在审美方面交汇”（意大利美学家克罗齐）。</a:t>
            </a:r>
            <a:endParaRPr lang="zh-CN" altLang="en-US" sz="1600" kern="0" spc="150" dirty="0">
              <a:latin typeface="Arial" panose="020B0604020202020204" pitchFamily="34" charset="0"/>
              <a:ea typeface="微软雅黑" panose="020B0503020204020204" charset="-122"/>
              <a:sym typeface="Arial" panose="020B0604020202020204" pitchFamily="34" charset="0"/>
            </a:endParaRPr>
          </a:p>
        </p:txBody>
      </p:sp>
      <p:sp>
        <p:nvSpPr>
          <p:cNvPr id="14" name="任意多边形 13"/>
          <p:cNvSpPr/>
          <p:nvPr>
            <p:custDataLst>
              <p:tags r:id="rId5"/>
            </p:custDataLst>
          </p:nvPr>
        </p:nvSpPr>
        <p:spPr>
          <a:xfrm rot="19800000">
            <a:off x="1441220" y="4077093"/>
            <a:ext cx="1027894" cy="631419"/>
          </a:xfrm>
          <a:custGeom>
            <a:avLst/>
            <a:gdLst>
              <a:gd name="connsiteX0" fmla="*/ 444500 w 889000"/>
              <a:gd name="connsiteY0" fmla="*/ 0 h 546100"/>
              <a:gd name="connsiteX1" fmla="*/ 889000 w 889000"/>
              <a:gd name="connsiteY1" fmla="*/ 444500 h 546100"/>
              <a:gd name="connsiteX2" fmla="*/ 879969 w 889000"/>
              <a:gd name="connsiteY2" fmla="*/ 534082 h 546100"/>
              <a:gd name="connsiteX3" fmla="*/ 876239 w 889000"/>
              <a:gd name="connsiteY3" fmla="*/ 546100 h 546100"/>
              <a:gd name="connsiteX4" fmla="*/ 12761 w 889000"/>
              <a:gd name="connsiteY4" fmla="*/ 546100 h 546100"/>
              <a:gd name="connsiteX5" fmla="*/ 9031 w 889000"/>
              <a:gd name="connsiteY5" fmla="*/ 534082 h 546100"/>
              <a:gd name="connsiteX6" fmla="*/ 0 w 889000"/>
              <a:gd name="connsiteY6" fmla="*/ 444500 h 546100"/>
              <a:gd name="connsiteX7" fmla="*/ 444500 w 889000"/>
              <a:gd name="connsiteY7" fmla="*/ 0 h 54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 h="546100">
                <a:moveTo>
                  <a:pt x="444500" y="0"/>
                </a:moveTo>
                <a:cubicBezTo>
                  <a:pt x="689991" y="0"/>
                  <a:pt x="889000" y="199009"/>
                  <a:pt x="889000" y="444500"/>
                </a:cubicBezTo>
                <a:cubicBezTo>
                  <a:pt x="889000" y="475186"/>
                  <a:pt x="885891" y="505147"/>
                  <a:pt x="879969" y="534082"/>
                </a:cubicBezTo>
                <a:lnTo>
                  <a:pt x="876239" y="546100"/>
                </a:lnTo>
                <a:lnTo>
                  <a:pt x="12761" y="546100"/>
                </a:lnTo>
                <a:lnTo>
                  <a:pt x="9031" y="534082"/>
                </a:lnTo>
                <a:cubicBezTo>
                  <a:pt x="3110" y="505147"/>
                  <a:pt x="0" y="475186"/>
                  <a:pt x="0" y="444500"/>
                </a:cubicBezTo>
                <a:cubicBezTo>
                  <a:pt x="0" y="199009"/>
                  <a:pt x="199009" y="0"/>
                  <a:pt x="444500" y="0"/>
                </a:cubicBezTo>
                <a:close/>
              </a:path>
            </a:pathLst>
          </a:custGeom>
          <a:solidFill>
            <a:srgbClr val="70BDAF"/>
          </a:solidFill>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pic>
        <p:nvPicPr>
          <p:cNvPr id="15" name="图片 14"/>
          <p:cNvPicPr>
            <a:picLocks noChangeAspect="1"/>
          </p:cNvPicPr>
          <p:nvPr>
            <p:custDataLst>
              <p:tags r:id="rId6"/>
            </p:custDataLst>
          </p:nvPr>
        </p:nvPicPr>
        <p:blipFill>
          <a:blip r:embed="rId3"/>
          <a:srcRect/>
          <a:stretch>
            <a:fillRect/>
          </a:stretch>
        </p:blipFill>
        <p:spPr>
          <a:xfrm rot="14400000" flipV="1">
            <a:off x="2059875" y="4011162"/>
            <a:ext cx="70862" cy="1248735"/>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3" name="矩形 2"/>
          <p:cNvSpPr/>
          <p:nvPr>
            <p:custDataLst>
              <p:tags r:id="rId7"/>
            </p:custDataLst>
          </p:nvPr>
        </p:nvSpPr>
        <p:spPr>
          <a:xfrm>
            <a:off x="2693109" y="4292856"/>
            <a:ext cx="3134804" cy="1447200"/>
          </a:xfrm>
          <a:prstGeom prst="rect">
            <a:avLst/>
          </a:prstGeom>
        </p:spPr>
        <p:txBody>
          <a:bodyPr wrap="square" anchor="t" anchorCtr="0">
            <a:normAutofit/>
          </a:bodyPr>
          <a:p>
            <a:pPr algn="just">
              <a:lnSpc>
                <a:spcPct val="120000"/>
              </a:lnSpc>
            </a:pPr>
            <a:r>
              <a:rPr lang="zh-CN" altLang="en-US" sz="1600" kern="0" spc="150" dirty="0">
                <a:latin typeface="Arial" panose="020B0604020202020204" pitchFamily="34" charset="0"/>
                <a:ea typeface="微软雅黑" panose="020B0503020204020204" charset="-122"/>
                <a:sym typeface="Arial" panose="020B0604020202020204" pitchFamily="34" charset="0"/>
              </a:rPr>
              <a:t>3. 艺术设计发展的科技动力艺术设计影响到人类生活的各个领域。</a:t>
            </a:r>
            <a:endParaRPr lang="zh-CN" altLang="en-US" sz="1600" kern="0" spc="150" dirty="0">
              <a:latin typeface="Arial" panose="020B0604020202020204" pitchFamily="34" charset="0"/>
              <a:ea typeface="微软雅黑" panose="020B0503020204020204" charset="-122"/>
              <a:sym typeface="Arial" panose="020B0604020202020204" pitchFamily="34" charset="0"/>
            </a:endParaRPr>
          </a:p>
        </p:txBody>
      </p:sp>
      <p:sp>
        <p:nvSpPr>
          <p:cNvPr id="30" name="任意多边形 29"/>
          <p:cNvSpPr/>
          <p:nvPr>
            <p:custDataLst>
              <p:tags r:id="rId8"/>
            </p:custDataLst>
          </p:nvPr>
        </p:nvSpPr>
        <p:spPr>
          <a:xfrm rot="19800000">
            <a:off x="6286617" y="1913599"/>
            <a:ext cx="1027894" cy="631419"/>
          </a:xfrm>
          <a:custGeom>
            <a:avLst/>
            <a:gdLst>
              <a:gd name="connsiteX0" fmla="*/ 444500 w 889000"/>
              <a:gd name="connsiteY0" fmla="*/ 0 h 546100"/>
              <a:gd name="connsiteX1" fmla="*/ 889000 w 889000"/>
              <a:gd name="connsiteY1" fmla="*/ 444500 h 546100"/>
              <a:gd name="connsiteX2" fmla="*/ 879969 w 889000"/>
              <a:gd name="connsiteY2" fmla="*/ 534082 h 546100"/>
              <a:gd name="connsiteX3" fmla="*/ 876239 w 889000"/>
              <a:gd name="connsiteY3" fmla="*/ 546100 h 546100"/>
              <a:gd name="connsiteX4" fmla="*/ 12761 w 889000"/>
              <a:gd name="connsiteY4" fmla="*/ 546100 h 546100"/>
              <a:gd name="connsiteX5" fmla="*/ 9031 w 889000"/>
              <a:gd name="connsiteY5" fmla="*/ 534082 h 546100"/>
              <a:gd name="connsiteX6" fmla="*/ 0 w 889000"/>
              <a:gd name="connsiteY6" fmla="*/ 444500 h 546100"/>
              <a:gd name="connsiteX7" fmla="*/ 444500 w 889000"/>
              <a:gd name="connsiteY7" fmla="*/ 0 h 54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 h="546100">
                <a:moveTo>
                  <a:pt x="444500" y="0"/>
                </a:moveTo>
                <a:cubicBezTo>
                  <a:pt x="689991" y="0"/>
                  <a:pt x="889000" y="199009"/>
                  <a:pt x="889000" y="444500"/>
                </a:cubicBezTo>
                <a:cubicBezTo>
                  <a:pt x="889000" y="475186"/>
                  <a:pt x="885891" y="505147"/>
                  <a:pt x="879969" y="534082"/>
                </a:cubicBezTo>
                <a:lnTo>
                  <a:pt x="876239" y="546100"/>
                </a:lnTo>
                <a:lnTo>
                  <a:pt x="12761" y="546100"/>
                </a:lnTo>
                <a:lnTo>
                  <a:pt x="9031" y="534082"/>
                </a:lnTo>
                <a:cubicBezTo>
                  <a:pt x="3110" y="505147"/>
                  <a:pt x="0" y="475186"/>
                  <a:pt x="0" y="444500"/>
                </a:cubicBezTo>
                <a:cubicBezTo>
                  <a:pt x="0" y="199009"/>
                  <a:pt x="199009" y="0"/>
                  <a:pt x="444500" y="0"/>
                </a:cubicBezTo>
                <a:close/>
              </a:path>
            </a:pathLst>
          </a:custGeom>
          <a:solidFill>
            <a:srgbClr val="6DB3C6"/>
          </a:solidFill>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pic>
        <p:nvPicPr>
          <p:cNvPr id="31" name="图片 30"/>
          <p:cNvPicPr>
            <a:picLocks noChangeAspect="1"/>
          </p:cNvPicPr>
          <p:nvPr>
            <p:custDataLst>
              <p:tags r:id="rId9"/>
            </p:custDataLst>
          </p:nvPr>
        </p:nvPicPr>
        <p:blipFill>
          <a:blip r:embed="rId3"/>
          <a:srcRect/>
          <a:stretch>
            <a:fillRect/>
          </a:stretch>
        </p:blipFill>
        <p:spPr>
          <a:xfrm rot="14400000" flipV="1">
            <a:off x="6905272" y="1847668"/>
            <a:ext cx="70862" cy="1248735"/>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29" name="矩形 28"/>
          <p:cNvSpPr/>
          <p:nvPr>
            <p:custDataLst>
              <p:tags r:id="rId10"/>
            </p:custDataLst>
          </p:nvPr>
        </p:nvSpPr>
        <p:spPr>
          <a:xfrm>
            <a:off x="7499137" y="2149682"/>
            <a:ext cx="3134804" cy="1447200"/>
          </a:xfrm>
          <a:prstGeom prst="rect">
            <a:avLst/>
          </a:prstGeom>
        </p:spPr>
        <p:txBody>
          <a:bodyPr wrap="square" anchor="t" anchorCtr="0">
            <a:normAutofit/>
          </a:bodyPr>
          <a:p>
            <a:pPr>
              <a:lnSpc>
                <a:spcPct val="120000"/>
              </a:lnSpc>
            </a:pPr>
            <a:r>
              <a:rPr lang="zh-CN" altLang="en-US" sz="1600" kern="0" spc="150" dirty="0">
                <a:latin typeface="Arial" panose="020B0604020202020204" pitchFamily="34" charset="0"/>
                <a:ea typeface="微软雅黑" panose="020B0503020204020204" charset="-122"/>
                <a:sym typeface="Arial" panose="020B0604020202020204" pitchFamily="34" charset="0"/>
              </a:rPr>
              <a:t>2. 科学技术发展的艺术伴随科学的发展过程中不乏艺术性的形式。</a:t>
            </a:r>
            <a:endParaRPr lang="zh-CN" altLang="en-US" sz="1600" kern="0" spc="150" dirty="0">
              <a:latin typeface="Arial" panose="020B0604020202020204" pitchFamily="34" charset="0"/>
              <a:ea typeface="微软雅黑" panose="020B0503020204020204" charset="-122"/>
              <a:sym typeface="Arial" panose="020B0604020202020204" pitchFamily="34" charset="0"/>
            </a:endParaRPr>
          </a:p>
        </p:txBody>
      </p:sp>
      <p:sp>
        <p:nvSpPr>
          <p:cNvPr id="35" name="任意多边形 34"/>
          <p:cNvSpPr/>
          <p:nvPr>
            <p:custDataLst>
              <p:tags r:id="rId11"/>
            </p:custDataLst>
          </p:nvPr>
        </p:nvSpPr>
        <p:spPr>
          <a:xfrm rot="19800000">
            <a:off x="6286617" y="4077093"/>
            <a:ext cx="1027894" cy="631421"/>
          </a:xfrm>
          <a:custGeom>
            <a:avLst/>
            <a:gdLst>
              <a:gd name="connsiteX0" fmla="*/ 444500 w 889000"/>
              <a:gd name="connsiteY0" fmla="*/ 0 h 546100"/>
              <a:gd name="connsiteX1" fmla="*/ 889000 w 889000"/>
              <a:gd name="connsiteY1" fmla="*/ 444500 h 546100"/>
              <a:gd name="connsiteX2" fmla="*/ 879969 w 889000"/>
              <a:gd name="connsiteY2" fmla="*/ 534082 h 546100"/>
              <a:gd name="connsiteX3" fmla="*/ 876239 w 889000"/>
              <a:gd name="connsiteY3" fmla="*/ 546100 h 546100"/>
              <a:gd name="connsiteX4" fmla="*/ 12761 w 889000"/>
              <a:gd name="connsiteY4" fmla="*/ 546100 h 546100"/>
              <a:gd name="connsiteX5" fmla="*/ 9031 w 889000"/>
              <a:gd name="connsiteY5" fmla="*/ 534082 h 546100"/>
              <a:gd name="connsiteX6" fmla="*/ 0 w 889000"/>
              <a:gd name="connsiteY6" fmla="*/ 444500 h 546100"/>
              <a:gd name="connsiteX7" fmla="*/ 444500 w 889000"/>
              <a:gd name="connsiteY7" fmla="*/ 0 h 54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 h="546100">
                <a:moveTo>
                  <a:pt x="444500" y="0"/>
                </a:moveTo>
                <a:cubicBezTo>
                  <a:pt x="689991" y="0"/>
                  <a:pt x="889000" y="199009"/>
                  <a:pt x="889000" y="444500"/>
                </a:cubicBezTo>
                <a:cubicBezTo>
                  <a:pt x="889000" y="475186"/>
                  <a:pt x="885891" y="505147"/>
                  <a:pt x="879969" y="534082"/>
                </a:cubicBezTo>
                <a:lnTo>
                  <a:pt x="876239" y="546100"/>
                </a:lnTo>
                <a:lnTo>
                  <a:pt x="12761" y="546100"/>
                </a:lnTo>
                <a:lnTo>
                  <a:pt x="9031" y="534082"/>
                </a:lnTo>
                <a:cubicBezTo>
                  <a:pt x="3110" y="505147"/>
                  <a:pt x="0" y="475186"/>
                  <a:pt x="0" y="444500"/>
                </a:cubicBezTo>
                <a:cubicBezTo>
                  <a:pt x="0" y="199009"/>
                  <a:pt x="199009" y="0"/>
                  <a:pt x="444500" y="0"/>
                </a:cubicBezTo>
                <a:close/>
              </a:path>
            </a:pathLst>
          </a:custGeom>
          <a:solidFill>
            <a:srgbClr val="72C898"/>
          </a:solidFill>
        </p:spPr>
        <p:txBody>
          <a:bodyPr rot="0" spcFirstLastPara="0" vertOverflow="overflow" horzOverflow="overflow" vert="horz" wrap="square" lIns="91440" tIns="45720" rIns="91440" bIns="45720" numCol="1" spcCol="0" rtlCol="0" fromWordArt="0" anchor="ctr" anchorCtr="0" forceAA="0" compatLnSpc="1">
            <a:noAutofit/>
          </a:bodyPr>
          <a:p>
            <a:pPr algn="ctr">
              <a:lnSpc>
                <a:spcPct val="120000"/>
              </a:lnSpc>
            </a:pP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pic>
        <p:nvPicPr>
          <p:cNvPr id="36" name="图片 35"/>
          <p:cNvPicPr>
            <a:picLocks noChangeAspect="1"/>
          </p:cNvPicPr>
          <p:nvPr>
            <p:custDataLst>
              <p:tags r:id="rId12"/>
            </p:custDataLst>
          </p:nvPr>
        </p:nvPicPr>
        <p:blipFill>
          <a:blip r:embed="rId3"/>
          <a:srcRect/>
          <a:stretch>
            <a:fillRect/>
          </a:stretch>
        </p:blipFill>
        <p:spPr>
          <a:xfrm rot="14400000" flipV="1">
            <a:off x="6905272" y="4011164"/>
            <a:ext cx="70862" cy="1248735"/>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34" name="矩形 33"/>
          <p:cNvSpPr/>
          <p:nvPr>
            <p:custDataLst>
              <p:tags r:id="rId13"/>
            </p:custDataLst>
          </p:nvPr>
        </p:nvSpPr>
        <p:spPr>
          <a:xfrm>
            <a:off x="7499350" y="4292600"/>
            <a:ext cx="3317240" cy="1447165"/>
          </a:xfrm>
          <a:prstGeom prst="rect">
            <a:avLst/>
          </a:prstGeom>
        </p:spPr>
        <p:txBody>
          <a:bodyPr wrap="square" anchor="t" anchorCtr="0">
            <a:noAutofit/>
          </a:bodyPr>
          <a:p>
            <a:pPr algn="just">
              <a:lnSpc>
                <a:spcPct val="120000"/>
              </a:lnSpc>
            </a:pPr>
            <a:r>
              <a:rPr lang="zh-CN" altLang="en-US" sz="1600" kern="0" spc="150" dirty="0">
                <a:latin typeface="Arial" panose="020B0604020202020204" pitchFamily="34" charset="0"/>
                <a:ea typeface="微软雅黑" panose="020B0503020204020204" charset="-122"/>
                <a:sym typeface="Arial" panose="020B0604020202020204" pitchFamily="34" charset="0"/>
              </a:rPr>
              <a:t>4. 科学技术与艺术设计的融合趋势如今，科学技术展现出繁荣与发展的景象，人们对科技进步的需求渗透到了生活的方方面面，科技美学的原则将对技术生产有很大的指导作用。</a:t>
            </a:r>
            <a:endParaRPr lang="zh-CN" altLang="en-US" sz="1600" kern="0" spc="150" dirty="0">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14"/>
            </p:custDataLst>
          </p:nvPr>
        </p:nvSpPr>
        <p:spPr>
          <a:xfrm rot="19800000">
            <a:off x="1672077" y="1981933"/>
            <a:ext cx="566181" cy="494751"/>
          </a:xfrm>
          <a:prstGeom prst="rect">
            <a:avLst/>
          </a:prstGeom>
        </p:spPr>
        <p:txBody>
          <a:bodyPr wrap="square">
            <a:normAutofit lnSpcReduction="10000"/>
          </a:bodyPr>
          <a:p>
            <a:pPr algn="ctr">
              <a:lnSpc>
                <a:spcPct val="120000"/>
              </a:lnSpc>
            </a:pPr>
            <a:r>
              <a:rPr lang="en-US" altLang="zh-CN" sz="2400" b="1" spc="150" dirty="0">
                <a:solidFill>
                  <a:sysClr val="window" lastClr="FFFFFF"/>
                </a:solidFill>
                <a:latin typeface="Arial" panose="020B0604020202020204" pitchFamily="34" charset="0"/>
                <a:ea typeface="微软雅黑" panose="020B0503020204020204" charset="-122"/>
                <a:sym typeface="Arial" panose="020B0604020202020204" pitchFamily="34" charset="0"/>
              </a:rPr>
              <a:t>01</a:t>
            </a: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custDataLst>
              <p:tags r:id="rId15"/>
            </p:custDataLst>
          </p:nvPr>
        </p:nvSpPr>
        <p:spPr>
          <a:xfrm rot="19800000">
            <a:off x="6517474" y="1981933"/>
            <a:ext cx="566181" cy="494751"/>
          </a:xfrm>
          <a:prstGeom prst="rect">
            <a:avLst/>
          </a:prstGeom>
        </p:spPr>
        <p:txBody>
          <a:bodyPr wrap="square">
            <a:normAutofit lnSpcReduction="10000"/>
          </a:bodyPr>
          <a:p>
            <a:pPr algn="ctr">
              <a:lnSpc>
                <a:spcPct val="120000"/>
              </a:lnSpc>
            </a:pPr>
            <a:r>
              <a:rPr lang="en-US" altLang="zh-CN" sz="2400" b="1" spc="150" dirty="0">
                <a:solidFill>
                  <a:sysClr val="window" lastClr="FFFFFF"/>
                </a:solidFill>
                <a:latin typeface="Arial" panose="020B0604020202020204" pitchFamily="34" charset="0"/>
                <a:ea typeface="微软雅黑" panose="020B0503020204020204" charset="-122"/>
                <a:sym typeface="Arial" panose="020B0604020202020204" pitchFamily="34" charset="0"/>
              </a:rPr>
              <a:t>02</a:t>
            </a: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0" name="矩形 19"/>
          <p:cNvSpPr/>
          <p:nvPr>
            <p:custDataLst>
              <p:tags r:id="rId16"/>
            </p:custDataLst>
          </p:nvPr>
        </p:nvSpPr>
        <p:spPr>
          <a:xfrm rot="19800000">
            <a:off x="1672077" y="4145427"/>
            <a:ext cx="566181" cy="494751"/>
          </a:xfrm>
          <a:prstGeom prst="rect">
            <a:avLst/>
          </a:prstGeom>
        </p:spPr>
        <p:txBody>
          <a:bodyPr wrap="square">
            <a:normAutofit lnSpcReduction="10000"/>
          </a:bodyPr>
          <a:p>
            <a:pPr algn="ctr">
              <a:lnSpc>
                <a:spcPct val="120000"/>
              </a:lnSpc>
            </a:pPr>
            <a:r>
              <a:rPr lang="en-US" altLang="zh-CN" sz="2400" b="1" spc="150" dirty="0">
                <a:solidFill>
                  <a:sysClr val="window" lastClr="FFFFFF"/>
                </a:solidFill>
                <a:latin typeface="Arial" panose="020B0604020202020204" pitchFamily="34" charset="0"/>
                <a:ea typeface="微软雅黑" panose="020B0503020204020204" charset="-122"/>
                <a:sym typeface="Arial" panose="020B0604020202020204" pitchFamily="34" charset="0"/>
              </a:rPr>
              <a:t>03</a:t>
            </a: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custDataLst>
              <p:tags r:id="rId17"/>
            </p:custDataLst>
          </p:nvPr>
        </p:nvSpPr>
        <p:spPr>
          <a:xfrm rot="19800000">
            <a:off x="6517474" y="4145428"/>
            <a:ext cx="566181" cy="494751"/>
          </a:xfrm>
          <a:prstGeom prst="rect">
            <a:avLst/>
          </a:prstGeom>
        </p:spPr>
        <p:txBody>
          <a:bodyPr wrap="square">
            <a:normAutofit lnSpcReduction="10000"/>
          </a:bodyPr>
          <a:p>
            <a:pPr algn="ctr">
              <a:lnSpc>
                <a:spcPct val="120000"/>
              </a:lnSpc>
            </a:pPr>
            <a:r>
              <a:rPr lang="en-US" altLang="zh-CN" sz="2400" b="1" spc="150" dirty="0">
                <a:solidFill>
                  <a:sysClr val="window" lastClr="FFFFFF"/>
                </a:solidFill>
                <a:latin typeface="Arial" panose="020B0604020202020204" pitchFamily="34" charset="0"/>
                <a:ea typeface="微软雅黑" panose="020B0503020204020204" charset="-122"/>
                <a:sym typeface="Arial" panose="020B0604020202020204" pitchFamily="34" charset="0"/>
              </a:rPr>
              <a:t>04</a:t>
            </a:r>
            <a:endParaRPr lang="zh-CN" altLang="en-US" sz="2400" b="1" spc="150" dirty="0" err="1">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spd="slow">
    <p:comb/>
  </p:transition>
  <p:timing>
    <p:tnLst>
      <p:par>
        <p:cTn id="1" dur="indefinite" restart="never" nodeType="tmRoot"/>
      </p:par>
    </p:tnLst>
    <p:bldLst>
      <p:bldP spid="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01</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2" name="文本框 11"/>
          <p:cNvSpPr txBox="1"/>
          <p:nvPr/>
        </p:nvSpPr>
        <p:spPr>
          <a:xfrm>
            <a:off x="4119210"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02</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3" name="文本框 12"/>
          <p:cNvSpPr txBox="1"/>
          <p:nvPr/>
        </p:nvSpPr>
        <p:spPr>
          <a:xfrm>
            <a:off x="6781567"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03</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4" name="文本框 13"/>
          <p:cNvSpPr txBox="1"/>
          <p:nvPr/>
        </p:nvSpPr>
        <p:spPr>
          <a:xfrm>
            <a:off x="9438391"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04</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070610" y="4652010"/>
            <a:ext cx="198564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认知审美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活动</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2" name="矩形 21"/>
          <p:cNvSpPr/>
          <p:nvPr/>
        </p:nvSpPr>
        <p:spPr>
          <a:xfrm>
            <a:off x="3687136"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审美大自然</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审美社会</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6" name="矩形 25"/>
          <p:cNvSpPr/>
          <p:nvPr/>
        </p:nvSpPr>
        <p:spPr>
          <a:xfrm>
            <a:off x="9141612" y="4651887"/>
            <a:ext cx="225306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审美科学与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科技</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1571625"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目</a:t>
            </a:r>
            <a:r>
              <a:rPr lang="en-US" altLang="zh-CN"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 </a:t>
            </a:r>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录</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00"/>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00"/>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153160"/>
            <a:ext cx="9842500" cy="483743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13" name="文本框 12"/>
          <p:cNvSpPr txBox="1"/>
          <p:nvPr/>
        </p:nvSpPr>
        <p:spPr>
          <a:xfrm>
            <a:off x="5527675" y="37338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思维导图</a:t>
            </a:r>
            <a:endParaRPr lang="zh-CN" altLang="en-US" sz="3200">
              <a:latin typeface="方正正粗黑简体" panose="02000000000000000000" charset="-122"/>
              <a:ea typeface="方正正粗黑简体" panose="02000000000000000000" charset="-122"/>
            </a:endParaRPr>
          </a:p>
        </p:txBody>
      </p:sp>
      <p:pic>
        <p:nvPicPr>
          <p:cNvPr id="3" name="图片 2"/>
          <p:cNvPicPr>
            <a:picLocks noChangeAspect="1"/>
          </p:cNvPicPr>
          <p:nvPr/>
        </p:nvPicPr>
        <p:blipFill>
          <a:blip r:embed="rId1"/>
          <a:stretch>
            <a:fillRect/>
          </a:stretch>
        </p:blipFill>
        <p:spPr>
          <a:xfrm>
            <a:off x="2751455" y="1304925"/>
            <a:ext cx="7446010" cy="4534535"/>
          </a:xfrm>
          <a:prstGeom prst="rect">
            <a:avLst/>
          </a:prstGeom>
        </p:spPr>
      </p:pic>
    </p:spTree>
  </p:cSld>
  <p:clrMapOvr>
    <a:masterClrMapping/>
  </p:clrMapOvr>
  <p:transition spd="slow">
    <p:comb/>
  </p:transition>
  <p:timing>
    <p:tnLst>
      <p:par>
        <p:cTn id="1" dur="indefinite" restart="never" nodeType="tmRoot"/>
      </p:par>
    </p:tnLst>
    <p:bldLst>
      <p:bldP spid="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397000" y="1479550"/>
            <a:ext cx="9842500" cy="451104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62462" y="323375"/>
            <a:ext cx="5451229" cy="82994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体验生活中的纳米技术，分享科技美的感受</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13" name="文本框 12"/>
          <p:cNvSpPr txBox="1"/>
          <p:nvPr/>
        </p:nvSpPr>
        <p:spPr>
          <a:xfrm>
            <a:off x="9392920" y="818515"/>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实践活动</a:t>
            </a:r>
            <a:endParaRPr lang="zh-CN" altLang="en-US" sz="3200">
              <a:latin typeface="方正正粗黑简体" panose="02000000000000000000" charset="-122"/>
              <a:ea typeface="方正正粗黑简体" panose="02000000000000000000" charset="-122"/>
            </a:endParaRPr>
          </a:p>
        </p:txBody>
      </p:sp>
      <p:grpSp>
        <p:nvGrpSpPr>
          <p:cNvPr id="2" name="组合 39"/>
          <p:cNvGrpSpPr/>
          <p:nvPr/>
        </p:nvGrpSpPr>
        <p:grpSpPr>
          <a:xfrm>
            <a:off x="2057321" y="2303513"/>
            <a:ext cx="779057" cy="600075"/>
            <a:chOff x="4525013" y="1808163"/>
            <a:chExt cx="1782762" cy="1373187"/>
          </a:xfrm>
          <a:solidFill>
            <a:schemeClr val="accent1"/>
          </a:solidFill>
        </p:grpSpPr>
        <p:sp>
          <p:nvSpPr>
            <p:cNvPr id="6"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7"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8"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9"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grpSp>
        <p:nvGrpSpPr>
          <p:cNvPr id="11" name="组合 39"/>
          <p:cNvGrpSpPr/>
          <p:nvPr/>
        </p:nvGrpSpPr>
        <p:grpSpPr>
          <a:xfrm>
            <a:off x="2101052" y="4206218"/>
            <a:ext cx="779057" cy="600075"/>
            <a:chOff x="4525013" y="1808163"/>
            <a:chExt cx="1782762" cy="1373187"/>
          </a:xfrm>
          <a:solidFill>
            <a:schemeClr val="accent2"/>
          </a:solidFill>
        </p:grpSpPr>
        <p:sp>
          <p:nvSpPr>
            <p:cNvPr id="12"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0"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p>
              <a:endParaRPr lang="zh-CN" altLang="en-US" sz="2400">
                <a:solidFill>
                  <a:schemeClr val="tx1">
                    <a:lumMod val="65000"/>
                    <a:lumOff val="35000"/>
                  </a:schemeClr>
                </a:solidFill>
                <a:latin typeface="+mn-ea"/>
              </a:endParaRPr>
            </a:p>
          </p:txBody>
        </p:sp>
        <p:sp>
          <p:nvSpPr>
            <p:cNvPr id="14"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sp>
          <p:nvSpPr>
            <p:cNvPr id="15"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p>
              <a:endParaRPr lang="zh-CN" altLang="en-US" sz="2400">
                <a:solidFill>
                  <a:schemeClr val="tx1">
                    <a:lumMod val="65000"/>
                    <a:lumOff val="35000"/>
                  </a:schemeClr>
                </a:solidFill>
                <a:latin typeface="+mn-ea"/>
              </a:endParaRPr>
            </a:p>
          </p:txBody>
        </p:sp>
      </p:grpSp>
      <p:sp>
        <p:nvSpPr>
          <p:cNvPr id="16" name="1"/>
          <p:cNvSpPr/>
          <p:nvPr>
            <p:custDataLst>
              <p:tags r:id="rId1"/>
            </p:custDataLst>
          </p:nvPr>
        </p:nvSpPr>
        <p:spPr>
          <a:xfrm>
            <a:off x="3154680" y="1968818"/>
            <a:ext cx="7458710" cy="1217930"/>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gn="just">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rPr>
              <a:t>活动目标</a:t>
            </a:r>
            <a:endParaRPr lang="zh-CN" altLang="en-US" sz="1600" b="1" dirty="0">
              <a:solidFill>
                <a:schemeClr val="tx1">
                  <a:lumMod val="65000"/>
                  <a:lumOff val="35000"/>
                </a:schemeClr>
              </a:solidFill>
              <a:latin typeface="微软雅黑" panose="020B0503020204020204" charset="-122"/>
              <a:ea typeface="微软雅黑" panose="020B0503020204020204" charset="-122"/>
            </a:endParaRPr>
          </a:p>
          <a:p>
            <a:pPr algn="just">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rPr>
              <a:t>从体验生活中的纳米技术出发，了解纳米材料的多样性及其应用。在体验中发现科技的艺术美，理解其在生活中的运用。通过分享感受中国科技与艺术融合的科技之美，树立文化自信。</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sp>
        <p:nvSpPr>
          <p:cNvPr id="17" name="1"/>
          <p:cNvSpPr/>
          <p:nvPr>
            <p:custDataLst>
              <p:tags r:id="rId2"/>
            </p:custDataLst>
          </p:nvPr>
        </p:nvSpPr>
        <p:spPr>
          <a:xfrm>
            <a:off x="3154680" y="4096703"/>
            <a:ext cx="7459345" cy="1217930"/>
          </a:xfrm>
          <a:prstGeom prst="rect">
            <a:avLst/>
          </a:prstGeom>
          <a:ln w="12700">
            <a:miter lim="400000"/>
          </a:ln>
        </p:spPr>
        <p:txBody>
          <a:bodyPr wrap="square" lIns="19050" tIns="19050" rIns="19050" bIns="19050" anchor="ctr">
            <a:spAutoFit/>
          </a:bodyPr>
          <a:lstStyle>
            <a:lvl1pPr algn="l">
              <a:lnSpc>
                <a:spcPct val="130000"/>
              </a:lnSpc>
              <a:defRPr sz="2400">
                <a:solidFill>
                  <a:srgbClr val="53585F"/>
                </a:solidFill>
                <a:latin typeface="Lato Light"/>
                <a:ea typeface="Lato Light"/>
                <a:cs typeface="Lato Light"/>
                <a:sym typeface="Lato Light"/>
              </a:defRPr>
            </a:lvl1pPr>
          </a:lstStyle>
          <a:p>
            <a:pPr>
              <a:lnSpc>
                <a:spcPct val="120000"/>
              </a:lnSpc>
              <a:spcBef>
                <a:spcPts val="0"/>
              </a:spcBef>
              <a:spcAft>
                <a:spcPts val="0"/>
              </a:spcAft>
            </a:pPr>
            <a:r>
              <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活动描述</a:t>
            </a:r>
            <a:endParaRPr lang="zh-CN" altLang="en-US" sz="16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a:p>
            <a:pPr>
              <a:lnSpc>
                <a:spcPct val="120000"/>
              </a:lnSpc>
              <a:spcBef>
                <a:spcPts val="0"/>
              </a:spcBef>
              <a:spcAft>
                <a:spcPts val="0"/>
              </a:spcAft>
            </a:pPr>
            <a:r>
              <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rPr>
              <a:t>收集视频、图片等资料，体验纳米技术在生活中的应用。分组讨论纳米材料的种类及其应用领域，写出小组汇报。将小组的讨论成果在全班进行分享。分别由组长及老师进行评分。</a:t>
            </a:r>
            <a:endParaRPr lang="zh-CN" altLang="en-US" sz="160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5" grpId="1"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1182148" y="2953543"/>
            <a:ext cx="9651635" cy="0"/>
          </a:xfrm>
          <a:prstGeom prst="line">
            <a:avLst/>
          </a:prstGeom>
          <a:noFill/>
          <a:ln w="19050" cap="flat" cmpd="sng" algn="ctr">
            <a:solidFill>
              <a:schemeClr val="bg1">
                <a:lumMod val="85000"/>
              </a:schemeClr>
            </a:solidFill>
            <a:prstDash val="solid"/>
          </a:ln>
          <a:effectLst/>
        </p:spPr>
      </p:cxnSp>
      <p:sp>
        <p:nvSpPr>
          <p:cNvPr id="20" name="椭圆 19"/>
          <p:cNvSpPr/>
          <p:nvPr/>
        </p:nvSpPr>
        <p:spPr>
          <a:xfrm>
            <a:off x="1936231" y="2773809"/>
            <a:ext cx="360000" cy="360000"/>
          </a:xfrm>
          <a:prstGeom prst="ellipse">
            <a:avLst/>
          </a:prstGeom>
          <a:solidFill>
            <a:schemeClr val="accent1"/>
          </a:solidFill>
          <a:ln w="25400" cap="flat" cmpd="sng" algn="ctr">
            <a:noFill/>
            <a:prstDash val="solid"/>
          </a:ln>
          <a:effectLst/>
        </p:spPr>
        <p:txBody>
          <a:bodyPr rtlCol="0" anchor="ctr"/>
          <a:lstStyle/>
          <a:p>
            <a:pPr algn="ctr" defTabSz="685800">
              <a:defRPr/>
            </a:pPr>
            <a:endParaRPr lang="zh-CN" altLang="en-US" kern="0" dirty="0">
              <a:solidFill>
                <a:schemeClr val="tx1">
                  <a:lumMod val="65000"/>
                  <a:lumOff val="35000"/>
                </a:schemeClr>
              </a:solidFill>
              <a:cs typeface="+mn-ea"/>
              <a:sym typeface="+mn-lt"/>
            </a:endParaRPr>
          </a:p>
        </p:txBody>
      </p:sp>
      <p:sp>
        <p:nvSpPr>
          <p:cNvPr id="21" name="椭圆 20"/>
          <p:cNvSpPr/>
          <p:nvPr/>
        </p:nvSpPr>
        <p:spPr>
          <a:xfrm>
            <a:off x="4576524" y="2773809"/>
            <a:ext cx="360000" cy="360000"/>
          </a:xfrm>
          <a:prstGeom prst="ellipse">
            <a:avLst/>
          </a:prstGeom>
          <a:solidFill>
            <a:schemeClr val="accent2"/>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2" name="椭圆 21"/>
          <p:cNvSpPr/>
          <p:nvPr/>
        </p:nvSpPr>
        <p:spPr>
          <a:xfrm>
            <a:off x="7512092" y="2773809"/>
            <a:ext cx="360000" cy="360000"/>
          </a:xfrm>
          <a:prstGeom prst="ellipse">
            <a:avLst/>
          </a:prstGeom>
          <a:solidFill>
            <a:schemeClr val="accent3"/>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3" name="椭圆 22"/>
          <p:cNvSpPr/>
          <p:nvPr/>
        </p:nvSpPr>
        <p:spPr>
          <a:xfrm>
            <a:off x="9857111" y="2773809"/>
            <a:ext cx="360000" cy="360000"/>
          </a:xfrm>
          <a:prstGeom prst="ellipse">
            <a:avLst/>
          </a:prstGeom>
          <a:solidFill>
            <a:schemeClr val="accent4"/>
          </a:solidFill>
          <a:ln w="25400" cap="flat" cmpd="sng" algn="ctr">
            <a:noFill/>
            <a:prstDash val="solid"/>
          </a:ln>
          <a:effectLst/>
        </p:spPr>
        <p:txBody>
          <a:bodyPr rtlCol="0" anchor="ctr"/>
          <a:lstStyle/>
          <a:p>
            <a:pPr algn="ctr" defTabSz="685800">
              <a:defRPr/>
            </a:pPr>
            <a:endParaRPr lang="zh-CN" altLang="en-US" kern="0">
              <a:solidFill>
                <a:schemeClr val="tx1">
                  <a:lumMod val="65000"/>
                  <a:lumOff val="35000"/>
                </a:schemeClr>
              </a:solidFill>
              <a:cs typeface="+mn-ea"/>
              <a:sym typeface="+mn-lt"/>
            </a:endParaRPr>
          </a:p>
        </p:txBody>
      </p:sp>
      <p:sp>
        <p:nvSpPr>
          <p:cNvPr id="24" name="矩形 23"/>
          <p:cNvSpPr/>
          <p:nvPr/>
        </p:nvSpPr>
        <p:spPr>
          <a:xfrm>
            <a:off x="949325" y="3241040"/>
            <a:ext cx="2060575" cy="1729740"/>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1. 把握科技美特别是技术美的含义，了解科技发展的美学意义。2. 向人们宣传“人工智能”的特点和功能，普及科技之美的知识。3. 在向人们普及科技美的同时，提升自身的审美水平。</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5" name="矩形 24"/>
          <p:cNvSpPr/>
          <p:nvPr/>
        </p:nvSpPr>
        <p:spPr>
          <a:xfrm>
            <a:off x="3589655" y="3241040"/>
            <a:ext cx="2487930" cy="2899410"/>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1. 走进社区开展“人工智能”科技之美科技普及活动，向居民介绍“人工智能”的特点、功能和科技之美。2. 提前分好小组，选出组长，组内分解任务，分别从安全、环保、购物、服务四个方面介绍“人工智能”助力打造智慧城市生活，展现科技美。3. 各组提前收集相关素材，安排好活动程序，确定具体的讲解人，撰写出讲解稿，并做好所需物品的准备。重点是“人工智能”的主要功能和科技美。</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6" name="矩形 25"/>
          <p:cNvSpPr/>
          <p:nvPr/>
        </p:nvSpPr>
        <p:spPr>
          <a:xfrm>
            <a:off x="6656705" y="3241040"/>
            <a:ext cx="2303145" cy="2197735"/>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rPr>
              <a:t>1. 提前一周布置任务，讲解要求，全班同学自由结为四个大组。2. 在组内进行任务细化分工，如搜集图片、视频和音频、文字撰写、制作课件、撰写讲解稿、社区表达、物料准备等。</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endParaRPr>
          </a:p>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rPr>
              <a:t>3. 活动结束后进行总结，建议分为准备阶段和社区活动两个部分进行总结。</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7" name="矩形 26"/>
          <p:cNvSpPr/>
          <p:nvPr/>
        </p:nvSpPr>
        <p:spPr>
          <a:xfrm>
            <a:off x="9300845" y="3241040"/>
            <a:ext cx="2139950" cy="2431415"/>
          </a:xfrm>
          <a:prstGeom prst="rect">
            <a:avLst/>
          </a:prstGeom>
        </p:spPr>
        <p:txBody>
          <a:bodyPr wrap="square">
            <a:spAutoFit/>
          </a:bodyPr>
          <a:lstStyle/>
          <a:p>
            <a:pPr algn="just">
              <a:lnSpc>
                <a:spcPct val="127000"/>
              </a:lnSpc>
            </a:pPr>
            <a:r>
              <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rPr>
              <a:t>1. 各小组要做充分的准备，活动前两天要逐一检查准备情况。2. 活动过程中应尽量调动更多的居民参与，要多设置互动环节。活动后认真清理活动场地，保持环境卫生。3. 整个活动必须遵守有关法律法规，不得扰乱社区居民的正常生活，特别是音响设备，声音一定不要扰民。</a:t>
            </a:r>
            <a:endParaRPr lang="zh-CN" altLang="en-US"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mn-lt"/>
            </a:endParaRPr>
          </a:p>
        </p:txBody>
      </p:sp>
      <p:sp>
        <p:nvSpPr>
          <p:cNvPr id="28" name="文本框 27"/>
          <p:cNvSpPr txBox="1"/>
          <p:nvPr/>
        </p:nvSpPr>
        <p:spPr>
          <a:xfrm>
            <a:off x="1567591" y="2234016"/>
            <a:ext cx="1097280" cy="368300"/>
          </a:xfrm>
          <a:prstGeom prst="rect">
            <a:avLst/>
          </a:prstGeom>
          <a:noFill/>
        </p:spPr>
        <p:txBody>
          <a:bodyPr wrap="none" rtlCol="0">
            <a:spAutoFit/>
          </a:bodyPr>
          <a:lstStyle/>
          <a:p>
            <a:pPr algn="just"/>
            <a:r>
              <a:rPr lang="zh-CN" altLang="en-US" b="1">
                <a:solidFill>
                  <a:srgbClr val="3872BA"/>
                </a:solidFill>
                <a:latin typeface="微软雅黑" panose="020B0503020204020204" charset="-122"/>
                <a:ea typeface="微软雅黑" panose="020B0503020204020204" charset="-122"/>
                <a:cs typeface="+mn-ea"/>
                <a:sym typeface="+mn-lt"/>
              </a:rPr>
              <a:t>活动目标</a:t>
            </a:r>
            <a:endParaRPr lang="zh-CN" altLang="en-US" b="1">
              <a:solidFill>
                <a:srgbClr val="3872BA"/>
              </a:solidFill>
              <a:latin typeface="微软雅黑" panose="020B0503020204020204" charset="-122"/>
              <a:ea typeface="微软雅黑" panose="020B0503020204020204" charset="-122"/>
              <a:cs typeface="+mn-ea"/>
              <a:sym typeface="+mn-lt"/>
            </a:endParaRPr>
          </a:p>
        </p:txBody>
      </p:sp>
      <p:sp>
        <p:nvSpPr>
          <p:cNvPr id="29" name="文本框 28"/>
          <p:cNvSpPr txBox="1"/>
          <p:nvPr/>
        </p:nvSpPr>
        <p:spPr>
          <a:xfrm>
            <a:off x="4207884" y="2234016"/>
            <a:ext cx="1097280" cy="368300"/>
          </a:xfrm>
          <a:prstGeom prst="rect">
            <a:avLst/>
          </a:prstGeom>
          <a:noFill/>
        </p:spPr>
        <p:txBody>
          <a:bodyPr wrap="none" rtlCol="0">
            <a:spAutoFit/>
          </a:bodyPr>
          <a:lstStyle/>
          <a:p>
            <a:pPr algn="just"/>
            <a:r>
              <a:rPr lang="zh-CN" altLang="en-US" b="1">
                <a:solidFill>
                  <a:srgbClr val="E8ACAB"/>
                </a:solidFill>
                <a:latin typeface="微软雅黑" panose="020B0503020204020204" charset="-122"/>
                <a:ea typeface="微软雅黑" panose="020B0503020204020204" charset="-122"/>
                <a:cs typeface="+mn-ea"/>
                <a:sym typeface="+mn-lt"/>
              </a:rPr>
              <a:t>活动描述</a:t>
            </a:r>
            <a:endParaRPr lang="zh-CN" altLang="en-US" b="1">
              <a:solidFill>
                <a:srgbClr val="E8ACAB"/>
              </a:solidFill>
              <a:latin typeface="微软雅黑" panose="020B0503020204020204" charset="-122"/>
              <a:ea typeface="微软雅黑" panose="020B0503020204020204" charset="-122"/>
              <a:cs typeface="+mn-ea"/>
              <a:sym typeface="+mn-lt"/>
            </a:endParaRPr>
          </a:p>
        </p:txBody>
      </p:sp>
      <p:sp>
        <p:nvSpPr>
          <p:cNvPr id="30" name="文本框 29"/>
          <p:cNvSpPr txBox="1"/>
          <p:nvPr/>
        </p:nvSpPr>
        <p:spPr>
          <a:xfrm>
            <a:off x="7143452" y="2234016"/>
            <a:ext cx="1097280" cy="368300"/>
          </a:xfrm>
          <a:prstGeom prst="rect">
            <a:avLst/>
          </a:prstGeom>
          <a:noFill/>
        </p:spPr>
        <p:txBody>
          <a:bodyPr wrap="none" rtlCol="0">
            <a:spAutoFit/>
          </a:bodyPr>
          <a:lstStyle/>
          <a:p>
            <a:pPr algn="just"/>
            <a:r>
              <a:rPr lang="zh-CN" altLang="en-US" b="1">
                <a:solidFill>
                  <a:srgbClr val="82CBE2"/>
                </a:solidFill>
                <a:latin typeface="微软雅黑" panose="020B0503020204020204" charset="-122"/>
                <a:ea typeface="微软雅黑" panose="020B0503020204020204" charset="-122"/>
                <a:cs typeface="+mn-ea"/>
                <a:sym typeface="+mn-lt"/>
              </a:rPr>
              <a:t>活动步骤</a:t>
            </a:r>
            <a:endParaRPr lang="zh-CN" altLang="en-US" b="1">
              <a:solidFill>
                <a:srgbClr val="82CBE2"/>
              </a:solidFill>
              <a:latin typeface="微软雅黑" panose="020B0503020204020204" charset="-122"/>
              <a:ea typeface="微软雅黑" panose="020B0503020204020204" charset="-122"/>
              <a:cs typeface="+mn-ea"/>
              <a:sym typeface="+mn-lt"/>
            </a:endParaRPr>
          </a:p>
        </p:txBody>
      </p:sp>
      <p:sp>
        <p:nvSpPr>
          <p:cNvPr id="31" name="文本框 30"/>
          <p:cNvSpPr txBox="1"/>
          <p:nvPr/>
        </p:nvSpPr>
        <p:spPr>
          <a:xfrm>
            <a:off x="9488471" y="2234016"/>
            <a:ext cx="1097280" cy="368300"/>
          </a:xfrm>
          <a:prstGeom prst="rect">
            <a:avLst/>
          </a:prstGeom>
          <a:noFill/>
        </p:spPr>
        <p:txBody>
          <a:bodyPr wrap="none" rtlCol="0">
            <a:spAutoFit/>
          </a:bodyPr>
          <a:lstStyle/>
          <a:p>
            <a:pPr algn="just"/>
            <a:r>
              <a:rPr lang="zh-CN" altLang="en-US" b="1">
                <a:solidFill>
                  <a:srgbClr val="F0CB75"/>
                </a:solidFill>
                <a:latin typeface="微软雅黑" panose="020B0503020204020204" charset="-122"/>
                <a:ea typeface="微软雅黑" panose="020B0503020204020204" charset="-122"/>
                <a:cs typeface="+mn-ea"/>
                <a:sym typeface="+mn-lt"/>
              </a:rPr>
              <a:t>活动要求</a:t>
            </a:r>
            <a:endParaRPr lang="zh-CN" altLang="en-US" b="1">
              <a:solidFill>
                <a:srgbClr val="F0CB75"/>
              </a:solidFill>
              <a:latin typeface="微软雅黑" panose="020B0503020204020204" charset="-122"/>
              <a:ea typeface="微软雅黑" panose="020B0503020204020204" charset="-122"/>
              <a:cs typeface="+mn-ea"/>
              <a:sym typeface="+mn-lt"/>
            </a:endParaRPr>
          </a:p>
        </p:txBody>
      </p:sp>
      <p:sp>
        <p:nvSpPr>
          <p:cNvPr id="2" name="TextBox 76"/>
          <p:cNvSpPr txBox="1"/>
          <p:nvPr/>
        </p:nvSpPr>
        <p:spPr>
          <a:xfrm>
            <a:off x="2100580" y="1000760"/>
            <a:ext cx="7320915"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由“人工智能”认识科技之美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300845" y="806450"/>
            <a:ext cx="2349500" cy="107632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单元综合实践活动方案</a:t>
            </a:r>
            <a:endParaRPr lang="zh-CN" altLang="en-US" sz="3200">
              <a:latin typeface="方正正粗黑简体" panose="02000000000000000000" charset="-122"/>
              <a:ea typeface="方正正粗黑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8"/>
                                        </p:tgtEl>
                                        <p:attrNameLst>
                                          <p:attrName>ppt_y</p:attrName>
                                        </p:attrNameLst>
                                      </p:cBhvr>
                                      <p:tavLst>
                                        <p:tav tm="0">
                                          <p:val>
                                            <p:strVal val="#ppt_y"/>
                                          </p:val>
                                        </p:tav>
                                        <p:tav tm="100000">
                                          <p:val>
                                            <p:strVal val="#ppt_y"/>
                                          </p:val>
                                        </p:tav>
                                      </p:tavLst>
                                    </p:anim>
                                    <p:anim calcmode="lin" valueType="num">
                                      <p:cBhvr>
                                        <p:cTn id="2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8"/>
                                        </p:tgtEl>
                                      </p:cBhvr>
                                    </p:animEffect>
                                  </p:childTnLst>
                                </p:cTn>
                              </p:par>
                            </p:childTnLst>
                          </p:cTn>
                        </p:par>
                        <p:par>
                          <p:cTn id="32" fill="hold">
                            <p:stCondLst>
                              <p:cond delay="3150"/>
                            </p:stCondLst>
                            <p:childTnLst>
                              <p:par>
                                <p:cTn id="33" presetID="22" presetClass="entr" presetSubtype="1"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up)">
                                      <p:cBhvr>
                                        <p:cTn id="35" dur="500"/>
                                        <p:tgtEl>
                                          <p:spTgt spid="24"/>
                                        </p:tgtEl>
                                      </p:cBhvr>
                                    </p:animEffect>
                                  </p:childTnLst>
                                </p:cTn>
                              </p:par>
                            </p:childTnLst>
                          </p:cTn>
                        </p:par>
                        <p:par>
                          <p:cTn id="36" fill="hold">
                            <p:stCondLst>
                              <p:cond delay="36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9"/>
                                        </p:tgtEl>
                                        <p:attrNameLst>
                                          <p:attrName>ppt_y</p:attrName>
                                        </p:attrNameLst>
                                      </p:cBhvr>
                                      <p:tavLst>
                                        <p:tav tm="0">
                                          <p:val>
                                            <p:strVal val="#ppt_y"/>
                                          </p:val>
                                        </p:tav>
                                        <p:tav tm="100000">
                                          <p:val>
                                            <p:strVal val="#ppt_y"/>
                                          </p:val>
                                        </p:tav>
                                      </p:tavLst>
                                    </p:anim>
                                    <p:anim calcmode="lin" valueType="num">
                                      <p:cBhvr>
                                        <p:cTn id="4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9"/>
                                        </p:tgtEl>
                                      </p:cBhvr>
                                    </p:animEffect>
                                  </p:childTnLst>
                                </p:cTn>
                              </p:par>
                            </p:childTnLst>
                          </p:cTn>
                        </p:par>
                        <p:par>
                          <p:cTn id="44" fill="hold">
                            <p:stCondLst>
                              <p:cond delay="4300"/>
                            </p:stCondLst>
                            <p:childTnLst>
                              <p:par>
                                <p:cTn id="45" presetID="2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up)">
                                      <p:cBhvr>
                                        <p:cTn id="47" dur="500"/>
                                        <p:tgtEl>
                                          <p:spTgt spid="25"/>
                                        </p:tgtEl>
                                      </p:cBhvr>
                                    </p:animEffect>
                                  </p:childTnLst>
                                </p:cTn>
                              </p:par>
                            </p:childTnLst>
                          </p:cTn>
                        </p:par>
                        <p:par>
                          <p:cTn id="48" fill="hold">
                            <p:stCondLst>
                              <p:cond delay="48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0"/>
                                        </p:tgtEl>
                                        <p:attrNameLst>
                                          <p:attrName>ppt_y</p:attrName>
                                        </p:attrNameLst>
                                      </p:cBhvr>
                                      <p:tavLst>
                                        <p:tav tm="0">
                                          <p:val>
                                            <p:strVal val="#ppt_y"/>
                                          </p:val>
                                        </p:tav>
                                        <p:tav tm="100000">
                                          <p:val>
                                            <p:strVal val="#ppt_y"/>
                                          </p:val>
                                        </p:tav>
                                      </p:tavLst>
                                    </p:anim>
                                    <p:anim calcmode="lin" valueType="num">
                                      <p:cBhvr>
                                        <p:cTn id="5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0"/>
                                        </p:tgtEl>
                                      </p:cBhvr>
                                    </p:animEffect>
                                  </p:childTnLst>
                                </p:cTn>
                              </p:par>
                            </p:childTnLst>
                          </p:cTn>
                        </p:par>
                        <p:par>
                          <p:cTn id="56" fill="hold">
                            <p:stCondLst>
                              <p:cond delay="5449"/>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5949"/>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1"/>
                                        </p:tgtEl>
                                        <p:attrNameLst>
                                          <p:attrName>ppt_y</p:attrName>
                                        </p:attrNameLst>
                                      </p:cBhvr>
                                      <p:tavLst>
                                        <p:tav tm="0">
                                          <p:val>
                                            <p:strVal val="#ppt_y"/>
                                          </p:val>
                                        </p:tav>
                                        <p:tav tm="100000">
                                          <p:val>
                                            <p:strVal val="#ppt_y"/>
                                          </p:val>
                                        </p:tav>
                                      </p:tavLst>
                                    </p:anim>
                                    <p:anim calcmode="lin" valueType="num">
                                      <p:cBhvr>
                                        <p:cTn id="6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1"/>
                                        </p:tgtEl>
                                      </p:cBhvr>
                                    </p:animEffect>
                                  </p:childTnLst>
                                </p:cTn>
                              </p:par>
                            </p:childTnLst>
                          </p:cTn>
                        </p:par>
                        <p:par>
                          <p:cTn id="68" fill="hold">
                            <p:stCondLst>
                              <p:cond delay="6599"/>
                            </p:stCondLst>
                            <p:childTnLst>
                              <p:par>
                                <p:cTn id="69" presetID="22" presetClass="entr" presetSubtype="1"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
                                        </p:tgtEl>
                                        <p:attrNameLst>
                                          <p:attrName>style.visibility</p:attrName>
                                        </p:attrNameLst>
                                      </p:cBhvr>
                                      <p:to>
                                        <p:strVal val="visible"/>
                                      </p:to>
                                    </p:set>
                                    <p:anim calcmode="lin" valueType="num">
                                      <p:cBhvr additive="base">
                                        <p:cTn id="74" dur="500"/>
                                        <p:tgtEl>
                                          <p:spTgt spid="2"/>
                                        </p:tgtEl>
                                        <p:attrNameLst>
                                          <p:attrName>ppt_y</p:attrName>
                                        </p:attrNameLst>
                                      </p:cBhvr>
                                      <p:tavLst>
                                        <p:tav tm="0">
                                          <p:val>
                                            <p:strVal val="#ppt_y+#ppt_h*1.125000"/>
                                          </p:val>
                                        </p:tav>
                                        <p:tav tm="100000">
                                          <p:val>
                                            <p:strVal val="#ppt_y"/>
                                          </p:val>
                                        </p:tav>
                                      </p:tavLst>
                                    </p:anim>
                                    <p:animEffect transition="in" filter="wipe(up)">
                                      <p:cBhvr>
                                        <p:cTn id="7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P spid="23" grpId="0" bldLvl="0" animBg="1"/>
      <p:bldP spid="24" grpId="0"/>
      <p:bldP spid="25" grpId="0"/>
      <p:bldP spid="26" grpId="0"/>
      <p:bldP spid="27" grpId="0"/>
      <p:bldP spid="28" grpId="0"/>
      <p:bldP spid="29" grpId="0"/>
      <p:bldP spid="30" grpId="0"/>
      <p:bldP spid="31" grpId="0"/>
      <p:bldP spid="2" grpId="0" bldLvl="0" animBg="1"/>
      <p:bldP spid="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9754" y="5964349"/>
            <a:ext cx="12192000" cy="1787302"/>
          </a:xfrm>
          <a:prstGeom prst="rect">
            <a:avLst/>
          </a:prstGeom>
          <a:noFill/>
        </p:spPr>
      </p:pic>
      <p:sp>
        <p:nvSpPr>
          <p:cNvPr id="4" name="文本框 3"/>
          <p:cNvSpPr txBox="1"/>
          <p:nvPr/>
        </p:nvSpPr>
        <p:spPr>
          <a:xfrm>
            <a:off x="4247515" y="221615"/>
            <a:ext cx="6880860" cy="922020"/>
          </a:xfrm>
          <a:prstGeom prst="rect">
            <a:avLst/>
          </a:prstGeom>
          <a:noFill/>
        </p:spPr>
        <p:txBody>
          <a:bodyPr wrap="square" rtlCol="0" anchor="t">
            <a:spAutoFit/>
          </a:bodyPr>
          <a:p>
            <a:pPr indent="457200" algn="l"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活动评价</a:t>
            </a:r>
            <a:endParaRPr lang="zh-CN" altLang="en-US">
              <a:latin typeface="微软雅黑" panose="020B0503020204020204" charset="-122"/>
              <a:ea typeface="微软雅黑" panose="020B0503020204020204" charset="-122"/>
            </a:endParaRPr>
          </a:p>
          <a:p>
            <a:pPr indent="457200" algn="l"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rPr>
              <a:t>根据下面的综合实践活动评价表，开展对整个活动的评价。</a:t>
            </a:r>
            <a:endParaRPr lang="zh-CN" altLang="en-US">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3"/>
          <a:stretch>
            <a:fillRect/>
          </a:stretch>
        </p:blipFill>
        <p:spPr>
          <a:xfrm>
            <a:off x="5251450" y="1235075"/>
            <a:ext cx="4958080" cy="48126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754048" y="2037977"/>
            <a:ext cx="7571303" cy="1200329"/>
          </a:xfrm>
          <a:prstGeom prst="rect">
            <a:avLst/>
          </a:prstGeom>
          <a:noFill/>
          <a:ln>
            <a:noFill/>
          </a:ln>
        </p:spPr>
        <p:txBody>
          <a:bodyPr wrap="none" rtlCol="0">
            <a:spAutoFit/>
          </a:bodyPr>
          <a:lstStyle/>
          <a:p>
            <a:r>
              <a:rPr lang="zh-CN" altLang="en-US" sz="7200" dirty="0">
                <a:solidFill>
                  <a:schemeClr val="accent4">
                    <a:lumMod val="75000"/>
                  </a:schemeClr>
                </a:solidFill>
                <a:latin typeface="华文细黑" panose="02010600040101010101" charset="-122"/>
                <a:ea typeface="字魂27号-布丁体"/>
                <a:sym typeface="华文细黑" panose="02010600040101010101" charset="-122"/>
              </a:rPr>
              <a:t>感谢</a:t>
            </a:r>
            <a:r>
              <a:rPr lang="zh-CN" altLang="en-US" sz="7200" dirty="0">
                <a:solidFill>
                  <a:schemeClr val="accent2"/>
                </a:solidFill>
                <a:latin typeface="华文细黑" panose="02010600040101010101" charset="-122"/>
                <a:ea typeface="字魂27号-布丁体"/>
                <a:sym typeface="华文细黑" panose="02010600040101010101" charset="-122"/>
              </a:rPr>
              <a:t>您的</a:t>
            </a:r>
            <a:r>
              <a:rPr lang="zh-CN" altLang="en-US" sz="7200" dirty="0" smtClean="0">
                <a:solidFill>
                  <a:schemeClr val="accent3">
                    <a:lumMod val="75000"/>
                  </a:schemeClr>
                </a:solidFill>
                <a:latin typeface="华文细黑" panose="02010600040101010101" charset="-122"/>
                <a:ea typeface="字魂27号-布丁体"/>
                <a:sym typeface="华文细黑" panose="02010600040101010101" charset="-122"/>
              </a:rPr>
              <a:t>聆听</a:t>
            </a:r>
            <a:r>
              <a:rPr lang="zh-CN" altLang="en-US" sz="7200" dirty="0" smtClean="0">
                <a:solidFill>
                  <a:schemeClr val="accent1"/>
                </a:solidFill>
                <a:latin typeface="华文细黑" panose="02010600040101010101" charset="-122"/>
                <a:ea typeface="字魂27号-布丁体"/>
                <a:sym typeface="华文细黑" panose="02010600040101010101" charset="-122"/>
              </a:rPr>
              <a:t>指导</a:t>
            </a:r>
            <a:endParaRPr lang="zh-CN" altLang="en-US" sz="7200" dirty="0">
              <a:solidFill>
                <a:schemeClr val="accent1"/>
              </a:solidFill>
              <a:latin typeface="华文细黑" panose="02010600040101010101" charset="-122"/>
              <a:ea typeface="字魂27号-布丁体"/>
              <a:sym typeface="华文细黑" panose="02010600040101010101" charset="-122"/>
            </a:endParaRPr>
          </a:p>
        </p:txBody>
      </p:sp>
      <p:grpSp>
        <p:nvGrpSpPr>
          <p:cNvPr id="4" name="组合 3"/>
          <p:cNvGrpSpPr/>
          <p:nvPr/>
        </p:nvGrpSpPr>
        <p:grpSpPr>
          <a:xfrm>
            <a:off x="1926935" y="3590974"/>
            <a:ext cx="4703132" cy="368300"/>
            <a:chOff x="1861105" y="3589691"/>
            <a:chExt cx="5180832" cy="368300"/>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
          <p:nvSpPr>
            <p:cNvPr id="10" name="矩形 9"/>
            <p:cNvSpPr/>
            <p:nvPr/>
          </p:nvSpPr>
          <p:spPr>
            <a:xfrm>
              <a:off x="2053448" y="3589691"/>
              <a:ext cx="4785550" cy="368300"/>
            </a:xfrm>
            <a:prstGeom prst="rect">
              <a:avLst/>
            </a:prstGeom>
            <a:noFill/>
          </p:spPr>
          <p:txBody>
            <a:bodyPr wrap="square">
              <a:spAutoFit/>
            </a:bodyPr>
            <a:lstStyle/>
            <a:p>
              <a:pPr algn="ctr"/>
              <a:r>
                <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美</a:t>
              </a:r>
              <a:r>
                <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 </a:t>
              </a:r>
              <a:r>
                <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育</a:t>
              </a:r>
              <a:r>
                <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 </a:t>
              </a:r>
              <a:endParaRPr lang="en-US" altLang="zh-CN"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endParaRPr>
            </a:p>
          </p:txBody>
        </p:sp>
      </p:grpSp>
      <p:grpSp>
        <p:nvGrpSpPr>
          <p:cNvPr id="8" name="组合 7"/>
          <p:cNvGrpSpPr/>
          <p:nvPr/>
        </p:nvGrpSpPr>
        <p:grpSpPr>
          <a:xfrm>
            <a:off x="105410" y="173990"/>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21" name="椭圆 20"/>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7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05</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2" name="文本框 11"/>
          <p:cNvSpPr txBox="1"/>
          <p:nvPr/>
        </p:nvSpPr>
        <p:spPr>
          <a:xfrm>
            <a:off x="4119210"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06</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3" name="文本框 12"/>
          <p:cNvSpPr txBox="1"/>
          <p:nvPr/>
        </p:nvSpPr>
        <p:spPr>
          <a:xfrm>
            <a:off x="6781567"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07</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sp>
        <p:nvSpPr>
          <p:cNvPr id="14" name="文本框 13"/>
          <p:cNvSpPr txBox="1"/>
          <p:nvPr/>
        </p:nvSpPr>
        <p:spPr>
          <a:xfrm>
            <a:off x="9438391"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itchFamily="2" charset="-122"/>
                <a:ea typeface="字魂27号-布丁体" pitchFamily="2" charset="-122"/>
                <a:cs typeface="+mn-ea"/>
                <a:sym typeface="华文细黑" panose="02010600040101010101" charset="-122"/>
              </a:rPr>
              <a:t>08</a:t>
            </a:r>
            <a:endParaRPr lang="zh-CN" altLang="en-US" sz="4800" dirty="0">
              <a:solidFill>
                <a:schemeClr val="accent1"/>
              </a:solidFill>
              <a:latin typeface="字魂27号-布丁体" pitchFamily="2" charset="-122"/>
              <a:ea typeface="字魂27号-布丁体" pitchFamily="2"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23010" y="4652010"/>
            <a:ext cx="1635760"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艺术类型审美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2" name="矩形 21"/>
          <p:cNvSpPr/>
          <p:nvPr/>
        </p:nvSpPr>
        <p:spPr>
          <a:xfrm>
            <a:off x="3687136"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语言艺术审美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表演艺术审美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sp>
        <p:nvSpPr>
          <p:cNvPr id="26" name="矩形 25"/>
          <p:cNvSpPr/>
          <p:nvPr/>
        </p:nvSpPr>
        <p:spPr>
          <a:xfrm>
            <a:off x="914161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a:cs typeface="+mn-ea"/>
                <a:sym typeface="华文细黑" panose="02010600040101010101" charset="-122"/>
              </a:rPr>
              <a:t>造型艺术审美</a:t>
            </a:r>
            <a:endParaRPr lang="zh-CN" altLang="en-US" sz="2400" dirty="0">
              <a:solidFill>
                <a:schemeClr val="bg2"/>
              </a:solidFill>
              <a:latin typeface="华文细黑" panose="02010600040101010101" charset="-122"/>
              <a:ea typeface="字魂27号-布丁体"/>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1571625"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目</a:t>
            </a:r>
            <a:r>
              <a:rPr lang="en-US" altLang="zh-CN"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 </a:t>
            </a:r>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rPr>
              <a:t>录</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00"/>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00"/>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9754" y="5964349"/>
            <a:ext cx="12192000" cy="1787302"/>
          </a:xfrm>
          <a:prstGeom prst="rect">
            <a:avLst/>
          </a:prstGeom>
          <a:noFill/>
        </p:spPr>
      </p:pic>
      <p:sp>
        <p:nvSpPr>
          <p:cNvPr id="21" name="TextBox 76"/>
          <p:cNvSpPr txBox="1"/>
          <p:nvPr/>
        </p:nvSpPr>
        <p:spPr>
          <a:xfrm>
            <a:off x="3918585" y="2024380"/>
            <a:ext cx="7089775" cy="2030095"/>
          </a:xfrm>
          <a:prstGeom prst="rect">
            <a:avLst/>
          </a:prstGeom>
          <a:noFill/>
          <a:effectLst/>
        </p:spPr>
        <p:txBody>
          <a:bodyPr wrap="square" rtlCol="0">
            <a:spAutoFit/>
          </a:bodyPr>
          <a:p>
            <a:pPr algn="ctr"/>
            <a:r>
              <a:rPr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第</a:t>
            </a:r>
            <a:r>
              <a:rPr lang="zh-CN"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四</a:t>
            </a:r>
            <a:r>
              <a:rPr lang="zh-CN" sz="5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单元</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a:p>
            <a:pPr algn="ctr"/>
            <a:r>
              <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审美科学与科技</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grpSp>
        <p:nvGrpSpPr>
          <p:cNvPr id="4" name="组合 3"/>
          <p:cNvGrpSpPr/>
          <p:nvPr/>
        </p:nvGrpSpPr>
        <p:grpSpPr>
          <a:xfrm>
            <a:off x="9921240" y="15430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a:sym typeface="华文细黑" panose="02010600040101010101" charset="-122"/>
            </a:endParaRPr>
          </a:p>
        </p:txBody>
      </p:sp>
      <p:sp>
        <p:nvSpPr>
          <p:cNvPr id="42" name="Rectangle 41"/>
          <p:cNvSpPr/>
          <p:nvPr/>
        </p:nvSpPr>
        <p:spPr>
          <a:xfrm>
            <a:off x="721360" y="5242560"/>
            <a:ext cx="10452100" cy="1185545"/>
          </a:xfrm>
          <a:prstGeom prst="rect">
            <a:avLst/>
          </a:prstGeom>
        </p:spPr>
        <p:txBody>
          <a:bodyPr wrap="square" lIns="121920" rIns="121920" bIns="60960">
            <a:spAutoFit/>
          </a:bodyPr>
          <a:lstStyle/>
          <a:p>
            <a:pPr algn="l" defTabSz="412750" hangingPunct="0">
              <a:lnSpc>
                <a:spcPct val="130000"/>
              </a:lnSpc>
              <a:spcBef>
                <a:spcPts val="0"/>
              </a:spcBef>
              <a:spcAft>
                <a:spcPts val="0"/>
              </a:spcAft>
              <a:defRPr sz="2000" b="0">
                <a:solidFill>
                  <a:srgbClr val="1C1F25"/>
                </a:solidFill>
                <a:latin typeface="Roboto Bold"/>
                <a:ea typeface="Roboto Bold"/>
                <a:cs typeface="Roboto Bold"/>
                <a:sym typeface="Roboto Bold"/>
              </a:defRPr>
            </a:pPr>
            <a:r>
              <a:rPr lang="en-US" sz="1800" dirty="0">
                <a:latin typeface="微软雅黑" panose="020B0503020204020204" charset="-122"/>
                <a:ea typeface="微软雅黑" panose="020B0503020204020204" charset="-122"/>
                <a:sym typeface="华文细黑" panose="02010600040101010101" charset="-122"/>
              </a:rPr>
              <a:t>本单元的学习目标是把握科学美的含义及特征，了解科技美学与艺术发展的融合，从而深刻理解科技发展的美学意义，学会面对崭新的技术时代。对于科学技术而言，不论是成就感、满足感还是愉悦感，都是人的审美体验。换而言之，不论是科技创造过程，还是科技创造结果，其中都有美的元素。</a:t>
            </a:r>
            <a:endParaRPr lang="en-US" sz="1800" dirty="0">
              <a:latin typeface="微软雅黑" panose="020B0503020204020204" charset="-122"/>
              <a:ea typeface="微软雅黑" panose="020B0503020204020204" charset="-122"/>
              <a:sym typeface="华文细黑" panose="02010600040101010101" charset="-122"/>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单元提要</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412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229" y="5982129"/>
            <a:ext cx="12192000" cy="1787302"/>
          </a:xfrm>
          <a:prstGeom prst="rect">
            <a:avLst/>
          </a:prstGeom>
          <a:noFill/>
        </p:spPr>
      </p:pic>
      <p:sp>
        <p:nvSpPr>
          <p:cNvPr id="21" name="TextBox 76"/>
          <p:cNvSpPr txBox="1"/>
          <p:nvPr/>
        </p:nvSpPr>
        <p:spPr>
          <a:xfrm>
            <a:off x="4815647" y="456725"/>
            <a:ext cx="5451229" cy="583565"/>
          </a:xfrm>
          <a:prstGeom prst="rect">
            <a:avLst/>
          </a:prstGeom>
          <a:noFill/>
          <a:effectLst/>
        </p:spPr>
        <p:txBody>
          <a:bodyPr wrap="square" rtlCol="0">
            <a:spAutoFit/>
          </a:bodyPr>
          <a:p>
            <a:pPr algn="ctr">
              <a:buClrTx/>
              <a:buSzTx/>
              <a:buFontTx/>
            </a:pP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第 </a:t>
            </a:r>
            <a:r>
              <a:rPr lang="en-US" altLang="zh-CN"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13</a:t>
            </a:r>
            <a:r>
              <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rPr>
              <a:t> 课　　审美科学</a:t>
            </a:r>
            <a:endParaRPr lang="zh-CN" altLang="en-US" sz="3200" b="1" dirty="0" smtClean="0">
              <a:solidFill>
                <a:schemeClr val="accent1">
                  <a:lumMod val="60000"/>
                  <a:lumOff val="40000"/>
                </a:schemeClr>
              </a:solidFill>
              <a:latin typeface="华文细黑" panose="02010600040101010101" charset="-122"/>
              <a:ea typeface="字魂27号-布丁体"/>
              <a:sym typeface="华文细黑" panose="02010600040101010101" charset="-122"/>
            </a:endParaRPr>
          </a:p>
        </p:txBody>
      </p:sp>
      <p:sp>
        <p:nvSpPr>
          <p:cNvPr id="4" name="矩形 3"/>
          <p:cNvSpPr/>
          <p:nvPr>
            <p:custDataLst>
              <p:tags r:id="rId3"/>
            </p:custDataLst>
          </p:nvPr>
        </p:nvSpPr>
        <p:spPr>
          <a:xfrm>
            <a:off x="4210050" y="2139950"/>
            <a:ext cx="2985135" cy="398780"/>
          </a:xfrm>
          <a:prstGeom prst="rect">
            <a:avLst/>
          </a:prstGeom>
        </p:spPr>
        <p:txBody>
          <a:bodyPr wrap="square">
            <a:spAutoFit/>
          </a:bodyPr>
          <a:p>
            <a:pPr algn="l"/>
            <a:r>
              <a:rPr lang="zh-CN" altLang="en-US" sz="2000" dirty="0">
                <a:latin typeface="微软雅黑" panose="020B0503020204020204" charset="-122"/>
                <a:ea typeface="微软雅黑" panose="020B0503020204020204" charset="-122"/>
                <a:cs typeface="+mn-ea"/>
              </a:rPr>
              <a:t>学习目标</a:t>
            </a:r>
            <a:endParaRPr lang="zh-CN" altLang="en-US" sz="2000" dirty="0">
              <a:latin typeface="微软雅黑" panose="020B0503020204020204" charset="-122"/>
              <a:ea typeface="微软雅黑" panose="020B0503020204020204" charset="-122"/>
              <a:cs typeface="+mn-ea"/>
            </a:endParaRPr>
          </a:p>
        </p:txBody>
      </p:sp>
      <p:grpSp>
        <p:nvGrpSpPr>
          <p:cNvPr id="48" name="组合 47"/>
          <p:cNvGrpSpPr/>
          <p:nvPr>
            <p:custDataLst>
              <p:tags r:id="rId4"/>
            </p:custDataLst>
          </p:nvPr>
        </p:nvGrpSpPr>
        <p:grpSpPr>
          <a:xfrm>
            <a:off x="4346095" y="2788691"/>
            <a:ext cx="1228997" cy="1304543"/>
            <a:chOff x="748600" y="1708351"/>
            <a:chExt cx="1083469" cy="1083470"/>
          </a:xfrm>
        </p:grpSpPr>
        <p:sp>
          <p:nvSpPr>
            <p:cNvPr id="5" name="任意多边形 4"/>
            <p:cNvSpPr/>
            <p:nvPr>
              <p:custDataLst>
                <p:tags r:id="rId5"/>
              </p:custDataLst>
            </p:nvPr>
          </p:nvSpPr>
          <p:spPr>
            <a:xfrm>
              <a:off x="748600"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FCA08"/>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6" name="椭圆 5"/>
            <p:cNvSpPr/>
            <p:nvPr>
              <p:custDataLst>
                <p:tags r:id="rId6"/>
              </p:custDataLst>
            </p:nvPr>
          </p:nvSpPr>
          <p:spPr>
            <a:xfrm>
              <a:off x="812895" y="1708351"/>
              <a:ext cx="1019174" cy="1019174"/>
            </a:xfrm>
            <a:prstGeom prst="ellipse">
              <a:avLst/>
            </a:prstGeom>
            <a:solidFill>
              <a:srgbClr val="FFCA08">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FCA08">
                      <a:lumMod val="50000"/>
                    </a:srgbClr>
                  </a:solidFill>
                  <a:latin typeface="Calibri Light" panose="020F0302020204030204" charset="0"/>
                  <a:ea typeface="+mn-ea"/>
                  <a:cs typeface="+mn-ea"/>
                </a:rPr>
                <a:t>ONE</a:t>
              </a:r>
              <a:endParaRPr lang="en-US" altLang="zh-CN" smtClean="0">
                <a:solidFill>
                  <a:srgbClr val="FFCA08">
                    <a:lumMod val="50000"/>
                  </a:srgbClr>
                </a:solidFill>
                <a:latin typeface="Calibri Light" panose="020F0302020204030204" charset="0"/>
                <a:ea typeface="+mn-ea"/>
                <a:cs typeface="+mn-ea"/>
              </a:endParaRPr>
            </a:p>
          </p:txBody>
        </p:sp>
      </p:grpSp>
      <p:sp>
        <p:nvSpPr>
          <p:cNvPr id="10" name="矩形 9"/>
          <p:cNvSpPr/>
          <p:nvPr>
            <p:custDataLst>
              <p:tags r:id="rId7"/>
            </p:custDataLst>
          </p:nvPr>
        </p:nvSpPr>
        <p:spPr>
          <a:xfrm>
            <a:off x="4114165" y="4156710"/>
            <a:ext cx="1918335" cy="1271270"/>
          </a:xfrm>
          <a:prstGeom prst="rect">
            <a:avLst/>
          </a:prstGeom>
        </p:spPr>
        <p:txBody>
          <a:bodyPr wrap="square" anchor="t" anchorCtr="0">
            <a:spAutoFit/>
          </a:bodyPr>
          <a:p>
            <a:pPr algn="just">
              <a:lnSpc>
                <a:spcPct val="120000"/>
              </a:lnSpc>
              <a:spcBef>
                <a:spcPts val="0"/>
              </a:spcBef>
              <a:spcAft>
                <a:spcPts val="0"/>
              </a:spcAft>
            </a:pPr>
            <a:r>
              <a:rPr lang="zh-CN" altLang="en-US" sz="1600" dirty="0">
                <a:latin typeface="微软雅黑" panose="020B0503020204020204" charset="-122"/>
                <a:ea typeface="微软雅黑" panose="020B0503020204020204" charset="-122"/>
                <a:cs typeface="微软雅黑" panose="020B0503020204020204" charset="-122"/>
              </a:rPr>
              <a:t>1. 从 DNA 双螺旋分子结构理解科学美的含义，掌握科学美的特征。</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9" name="组合 48"/>
          <p:cNvGrpSpPr/>
          <p:nvPr>
            <p:custDataLst>
              <p:tags r:id="rId8"/>
            </p:custDataLst>
          </p:nvPr>
        </p:nvGrpSpPr>
        <p:grpSpPr>
          <a:xfrm>
            <a:off x="7310883" y="2788691"/>
            <a:ext cx="1228997" cy="1304543"/>
            <a:chOff x="3362322" y="1833156"/>
            <a:chExt cx="1083469" cy="1083470"/>
          </a:xfrm>
        </p:grpSpPr>
        <p:sp>
          <p:nvSpPr>
            <p:cNvPr id="7" name="任意多边形 6"/>
            <p:cNvSpPr/>
            <p:nvPr>
              <p:custDataLst>
                <p:tags r:id="rId9"/>
              </p:custDataLst>
            </p:nvPr>
          </p:nvSpPr>
          <p:spPr>
            <a:xfrm>
              <a:off x="3362322" y="1950109"/>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F8931D"/>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22" name="椭圆 21"/>
            <p:cNvSpPr/>
            <p:nvPr>
              <p:custDataLst>
                <p:tags r:id="rId10"/>
              </p:custDataLst>
            </p:nvPr>
          </p:nvSpPr>
          <p:spPr>
            <a:xfrm>
              <a:off x="3426617" y="1833156"/>
              <a:ext cx="1019174" cy="1019174"/>
            </a:xfrm>
            <a:prstGeom prst="ellipse">
              <a:avLst/>
            </a:prstGeom>
            <a:solidFill>
              <a:srgbClr val="F8931D">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F8931D">
                      <a:lumMod val="50000"/>
                    </a:srgbClr>
                  </a:solidFill>
                  <a:latin typeface="Calibri Light" panose="020F0302020204030204" charset="0"/>
                  <a:ea typeface="+mn-ea"/>
                  <a:cs typeface="+mn-ea"/>
                </a:rPr>
                <a:t>TWO</a:t>
              </a:r>
              <a:endParaRPr lang="en-US" altLang="zh-CN" smtClean="0">
                <a:solidFill>
                  <a:srgbClr val="F8931D">
                    <a:lumMod val="50000"/>
                  </a:srgbClr>
                </a:solidFill>
                <a:latin typeface="Calibri Light" panose="020F0302020204030204" charset="0"/>
                <a:ea typeface="+mn-ea"/>
                <a:cs typeface="+mn-ea"/>
              </a:endParaRPr>
            </a:p>
          </p:txBody>
        </p:sp>
      </p:grpSp>
      <p:sp>
        <p:nvSpPr>
          <p:cNvPr id="20" name="矩形 19"/>
          <p:cNvSpPr/>
          <p:nvPr>
            <p:custDataLst>
              <p:tags r:id="rId11"/>
            </p:custDataLst>
          </p:nvPr>
        </p:nvSpPr>
        <p:spPr>
          <a:xfrm>
            <a:off x="7195185" y="4156710"/>
            <a:ext cx="1965960" cy="1271270"/>
          </a:xfrm>
          <a:prstGeom prst="rect">
            <a:avLst/>
          </a:prstGeom>
        </p:spPr>
        <p:txBody>
          <a:bodyPr wrap="square" anchor="t" anchorCtr="0">
            <a:spAutoFit/>
          </a:bodyPr>
          <a:p>
            <a:pPr algn="just">
              <a:lnSpc>
                <a:spcPct val="120000"/>
              </a:lnSpc>
              <a:spcBef>
                <a:spcPts val="0"/>
              </a:spcBef>
              <a:spcAft>
                <a:spcPts val="0"/>
              </a:spcAft>
              <a:buClrTx/>
              <a:buSzTx/>
              <a:buFontTx/>
            </a:pPr>
            <a:r>
              <a:rPr lang="zh-CN" altLang="en-US" sz="1600" dirty="0">
                <a:latin typeface="微软雅黑" panose="020B0503020204020204" charset="-122"/>
                <a:ea typeface="微软雅黑" panose="020B0503020204020204" charset="-122"/>
                <a:cs typeface="微软雅黑" panose="020B0503020204020204" charset="-122"/>
              </a:rPr>
              <a:t>2. 从“科技美”和“技术美”的异同点出发，进而从科学的角度进行审美。</a:t>
            </a:r>
            <a:endParaRPr lang="zh-CN" altLang="en-US" sz="1600" dirty="0">
              <a:latin typeface="微软雅黑" panose="020B0503020204020204" charset="-122"/>
              <a:ea typeface="微软雅黑" panose="020B0503020204020204" charset="-122"/>
              <a:cs typeface="微软雅黑" panose="020B0503020204020204" charset="-122"/>
            </a:endParaRPr>
          </a:p>
        </p:txBody>
      </p:sp>
      <p:grpSp>
        <p:nvGrpSpPr>
          <p:cNvPr id="45" name="组合 44"/>
          <p:cNvGrpSpPr/>
          <p:nvPr>
            <p:custDataLst>
              <p:tags r:id="rId12"/>
            </p:custDataLst>
          </p:nvPr>
        </p:nvGrpSpPr>
        <p:grpSpPr>
          <a:xfrm>
            <a:off x="10275672" y="2788691"/>
            <a:ext cx="1228997" cy="1304543"/>
            <a:chOff x="5976044" y="1708351"/>
            <a:chExt cx="1083469" cy="1083470"/>
          </a:xfrm>
        </p:grpSpPr>
        <p:sp>
          <p:nvSpPr>
            <p:cNvPr id="36" name="任意多边形 35"/>
            <p:cNvSpPr/>
            <p:nvPr>
              <p:custDataLst>
                <p:tags r:id="rId13"/>
              </p:custDataLst>
            </p:nvPr>
          </p:nvSpPr>
          <p:spPr>
            <a:xfrm>
              <a:off x="5976044" y="1825304"/>
              <a:ext cx="1005238" cy="966517"/>
            </a:xfrm>
            <a:custGeom>
              <a:avLst/>
              <a:gdLst>
                <a:gd name="connsiteX0" fmla="*/ 157228 w 1005238"/>
                <a:gd name="connsiteY0" fmla="*/ 0 h 966517"/>
                <a:gd name="connsiteX1" fmla="*/ 204730 w 1005238"/>
                <a:gd name="connsiteY1" fmla="*/ 42990 h 966517"/>
                <a:gd name="connsiteX2" fmla="*/ 151324 w 1005238"/>
                <a:gd name="connsiteY2" fmla="*/ 107719 h 966517"/>
                <a:gd name="connsiteX3" fmla="*/ 64294 w 1005238"/>
                <a:gd name="connsiteY3" fmla="*/ 392634 h 966517"/>
                <a:gd name="connsiteX4" fmla="*/ 573881 w 1005238"/>
                <a:gd name="connsiteY4" fmla="*/ 902221 h 966517"/>
                <a:gd name="connsiteX5" fmla="*/ 934214 w 1005238"/>
                <a:gd name="connsiteY5" fmla="*/ 752967 h 966517"/>
                <a:gd name="connsiteX6" fmla="*/ 957734 w 1005238"/>
                <a:gd name="connsiteY6" fmla="*/ 724460 h 966517"/>
                <a:gd name="connsiteX7" fmla="*/ 1005238 w 1005238"/>
                <a:gd name="connsiteY7" fmla="*/ 767451 h 966517"/>
                <a:gd name="connsiteX8" fmla="*/ 979678 w 1005238"/>
                <a:gd name="connsiteY8" fmla="*/ 798431 h 966517"/>
                <a:gd name="connsiteX9" fmla="*/ 573882 w 1005238"/>
                <a:gd name="connsiteY9" fmla="*/ 966517 h 966517"/>
                <a:gd name="connsiteX10" fmla="*/ 0 w 1005238"/>
                <a:gd name="connsiteY10" fmla="*/ 392635 h 966517"/>
                <a:gd name="connsiteX11" fmla="*/ 98010 w 1005238"/>
                <a:gd name="connsiteY11" fmla="*/ 71772 h 966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5238" h="966517">
                  <a:moveTo>
                    <a:pt x="157228" y="0"/>
                  </a:moveTo>
                  <a:lnTo>
                    <a:pt x="204730" y="42990"/>
                  </a:lnTo>
                  <a:lnTo>
                    <a:pt x="151324" y="107719"/>
                  </a:lnTo>
                  <a:cubicBezTo>
                    <a:pt x="96378" y="189050"/>
                    <a:pt x="64294" y="287095"/>
                    <a:pt x="64294" y="392634"/>
                  </a:cubicBezTo>
                  <a:cubicBezTo>
                    <a:pt x="64294" y="674071"/>
                    <a:pt x="292444" y="902221"/>
                    <a:pt x="573881" y="902221"/>
                  </a:cubicBezTo>
                  <a:cubicBezTo>
                    <a:pt x="714600" y="902221"/>
                    <a:pt x="841996" y="845184"/>
                    <a:pt x="934214" y="752967"/>
                  </a:cubicBezTo>
                  <a:lnTo>
                    <a:pt x="957734" y="724460"/>
                  </a:lnTo>
                  <a:lnTo>
                    <a:pt x="1005238" y="767451"/>
                  </a:lnTo>
                  <a:lnTo>
                    <a:pt x="979678" y="798431"/>
                  </a:lnTo>
                  <a:cubicBezTo>
                    <a:pt x="875826" y="902283"/>
                    <a:pt x="732355" y="966517"/>
                    <a:pt x="573882" y="966517"/>
                  </a:cubicBezTo>
                  <a:cubicBezTo>
                    <a:pt x="256936" y="966517"/>
                    <a:pt x="0" y="709581"/>
                    <a:pt x="0" y="392635"/>
                  </a:cubicBezTo>
                  <a:cubicBezTo>
                    <a:pt x="0" y="273780"/>
                    <a:pt x="36132" y="163365"/>
                    <a:pt x="98010" y="71772"/>
                  </a:cubicBezTo>
                  <a:close/>
                </a:path>
              </a:pathLst>
            </a:custGeom>
            <a:solidFill>
              <a:srgbClr val="C74227"/>
            </a:solidFill>
          </p:spPr>
          <p:txBody>
            <a:bodyPr rot="0" spcFirstLastPara="0" vertOverflow="overflow" horzOverflow="overflow" vert="horz" wrap="square" lIns="91440" tIns="45720" rIns="91440" bIns="45720" numCol="1" spcCol="0" rtlCol="0" fromWordArt="0" anchor="ctr" anchorCtr="0" forceAA="0" compatLnSpc="1">
              <a:noAutofit/>
            </a:bodyPr>
            <a:p>
              <a:pPr algn="just">
                <a:lnSpc>
                  <a:spcPct val="130000"/>
                </a:lnSpc>
              </a:pPr>
              <a:endParaRPr lang="zh-CN" altLang="en-US" dirty="0" err="1">
                <a:solidFill>
                  <a:srgbClr val="FFFFFF"/>
                </a:solidFill>
              </a:endParaRPr>
            </a:p>
          </p:txBody>
        </p:sp>
        <p:sp>
          <p:nvSpPr>
            <p:cNvPr id="37" name="椭圆 36"/>
            <p:cNvSpPr/>
            <p:nvPr>
              <p:custDataLst>
                <p:tags r:id="rId14"/>
              </p:custDataLst>
            </p:nvPr>
          </p:nvSpPr>
          <p:spPr>
            <a:xfrm>
              <a:off x="6040339" y="1708351"/>
              <a:ext cx="1019174" cy="1019174"/>
            </a:xfrm>
            <a:prstGeom prst="ellipse">
              <a:avLst/>
            </a:prstGeom>
            <a:solidFill>
              <a:srgbClr val="C74227">
                <a:lumMod val="20000"/>
                <a:lumOff val="80000"/>
              </a:srgbClr>
            </a:solidFill>
          </p:spPr>
          <p:txBody>
            <a:bodyPr rot="0" spcFirstLastPara="0" vertOverflow="overflow" horzOverflow="overflow" vert="horz" wrap="square" lIns="0" tIns="0" rIns="0" bIns="0" numCol="1" spcCol="0" rtlCol="0" fromWordArt="0" anchor="ctr" anchorCtr="0" forceAA="0" compatLnSpc="1">
              <a:normAutofit/>
            </a:bodyPr>
            <a:p>
              <a:pPr algn="ctr"/>
              <a:r>
                <a:rPr lang="en-US" altLang="zh-CN" smtClean="0">
                  <a:solidFill>
                    <a:srgbClr val="C74227">
                      <a:lumMod val="50000"/>
                    </a:srgbClr>
                  </a:solidFill>
                  <a:latin typeface="Calibri Light" panose="020F0302020204030204" charset="0"/>
                  <a:ea typeface="+mn-ea"/>
                  <a:cs typeface="+mn-ea"/>
                </a:rPr>
                <a:t>THREE</a:t>
              </a:r>
              <a:endParaRPr lang="en-US" altLang="zh-CN" smtClean="0">
                <a:solidFill>
                  <a:srgbClr val="C74227">
                    <a:lumMod val="50000"/>
                  </a:srgbClr>
                </a:solidFill>
                <a:latin typeface="Calibri Light" panose="020F0302020204030204" charset="0"/>
                <a:ea typeface="+mn-ea"/>
                <a:cs typeface="+mn-ea"/>
              </a:endParaRPr>
            </a:p>
          </p:txBody>
        </p:sp>
      </p:grpSp>
      <p:sp>
        <p:nvSpPr>
          <p:cNvPr id="35" name="矩形 34"/>
          <p:cNvSpPr/>
          <p:nvPr>
            <p:custDataLst>
              <p:tags r:id="rId15"/>
            </p:custDataLst>
          </p:nvPr>
        </p:nvSpPr>
        <p:spPr>
          <a:xfrm>
            <a:off x="10100347" y="4156671"/>
            <a:ext cx="1702398" cy="1565910"/>
          </a:xfrm>
          <a:prstGeom prst="rect">
            <a:avLst/>
          </a:prstGeom>
        </p:spPr>
        <p:txBody>
          <a:bodyPr wrap="square" anchor="t" anchorCtr="0">
            <a:spAutoFit/>
          </a:bodyPr>
          <a:p>
            <a:pPr algn="just">
              <a:lnSpc>
                <a:spcPct val="120000"/>
              </a:lnSpc>
            </a:pPr>
            <a:r>
              <a:rPr lang="zh-CN" altLang="en-US" sz="1600" dirty="0">
                <a:latin typeface="微软雅黑" panose="020B0503020204020204" charset="-122"/>
                <a:ea typeface="微软雅黑" panose="020B0503020204020204" charset="-122"/>
                <a:cs typeface="微软雅黑" panose="020B0503020204020204" charset="-122"/>
              </a:rPr>
              <a:t>3. 面对崭新的科技时代，开展审美实践活动，理解科学发展的美学意义。</a:t>
            </a:r>
            <a:endParaRPr lang="zh-CN" altLang="en-US" sz="16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43103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DNA 双螺旋分子结构的审美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58215" y="2228850"/>
            <a:ext cx="5351145" cy="258445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脱氧核糖核酸，又称去氧核糖核酸，是一种生物大分子，可组成遗传指令，引导生物发育与生命机能运作。主要功能是信息储存，可比喻为“蓝图”或“食谱”。其中包含的指令，是建构细胞内其他的化合物，如蛋白质与核糖核酸所需。带有蛋白质编码的 DNA片段称为基因（图 4-1）。</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pic>
        <p:nvPicPr>
          <p:cNvPr id="2" name="图片 1"/>
          <p:cNvPicPr>
            <a:picLocks noChangeAspect="1"/>
          </p:cNvPicPr>
          <p:nvPr/>
        </p:nvPicPr>
        <p:blipFill>
          <a:blip r:embed="rId1"/>
          <a:stretch>
            <a:fillRect/>
          </a:stretch>
        </p:blipFill>
        <p:spPr>
          <a:xfrm>
            <a:off x="6434455" y="1987550"/>
            <a:ext cx="4819650" cy="3067050"/>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43103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DNA 双螺旋分子结构的审美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1092200" y="1835785"/>
            <a:ext cx="5351145" cy="506730"/>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DNA 双螺旋分子结构具有以下三个方面的特点。</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sp>
        <p:nvSpPr>
          <p:cNvPr id="6" name="圆角矩形 5"/>
          <p:cNvSpPr/>
          <p:nvPr>
            <p:custDataLst>
              <p:tags r:id="rId1"/>
            </p:custDataLst>
          </p:nvPr>
        </p:nvSpPr>
        <p:spPr>
          <a:xfrm>
            <a:off x="2326946" y="2796841"/>
            <a:ext cx="4742967" cy="677248"/>
          </a:xfrm>
          <a:prstGeom prst="roundRect">
            <a:avLst>
              <a:gd name="adj" fmla="val 50000"/>
            </a:avLst>
          </a:prstGeom>
          <a:solidFill>
            <a:srgbClr val="1F74AD">
              <a:lumMod val="20000"/>
              <a:lumOff val="80000"/>
            </a:srgbClr>
          </a:solidFill>
          <a:ln w="12700" cap="flat" cmpd="sng" algn="ctr">
            <a:noFill/>
            <a:prstDash val="solid"/>
            <a:miter lim="800000"/>
          </a:ln>
          <a:effectLst>
            <a:outerShdw blurRad="50800" dist="38100" dir="2700000" algn="tl" rotWithShape="0">
              <a:srgbClr val="1F74AD">
                <a:lumMod val="75000"/>
                <a:alpha val="40000"/>
              </a:srgbClr>
            </a:outerShdw>
          </a:effectLst>
        </p:spPr>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da-DK" altLang="zh-CN" sz="1400" spc="150" dirty="0">
              <a:solidFill>
                <a:srgbClr val="000000"/>
              </a:solidFill>
              <a:latin typeface="微软雅黑" panose="020B0503020204020204" charset="-122"/>
              <a:ea typeface="微软雅黑" panose="020B0503020204020204" charset="-122"/>
            </a:endParaRPr>
          </a:p>
        </p:txBody>
      </p:sp>
      <p:sp>
        <p:nvSpPr>
          <p:cNvPr id="7" name="椭圆 6"/>
          <p:cNvSpPr/>
          <p:nvPr>
            <p:custDataLst>
              <p:tags r:id="rId2"/>
            </p:custDataLst>
          </p:nvPr>
        </p:nvSpPr>
        <p:spPr>
          <a:xfrm>
            <a:off x="1767414" y="2654641"/>
            <a:ext cx="961646" cy="961646"/>
          </a:xfrm>
          <a:prstGeom prst="ellipse">
            <a:avLst/>
          </a:prstGeom>
          <a:solidFill>
            <a:srgbClr val="1F74AD"/>
          </a:solidFill>
          <a:ln w="12700" cap="flat" cmpd="sng" algn="ctr">
            <a:noFill/>
            <a:prstDash val="solid"/>
            <a:miter lim="800000"/>
          </a:ln>
          <a:effectLst>
            <a:outerShdw blurRad="50800" dist="38100" dir="5400000" algn="t" rotWithShape="0">
              <a:sysClr val="window" lastClr="FFFFFF">
                <a:lumMod val="75000"/>
                <a:alpha val="40000"/>
              </a:sysClr>
            </a:outerShdw>
          </a:effectLst>
        </p:spPr>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10" name="椭圆 9"/>
          <p:cNvSpPr/>
          <p:nvPr>
            <p:custDataLst>
              <p:tags r:id="rId3"/>
            </p:custDataLst>
          </p:nvPr>
        </p:nvSpPr>
        <p:spPr>
          <a:xfrm>
            <a:off x="1850215" y="2737442"/>
            <a:ext cx="796045" cy="796045"/>
          </a:xfrm>
          <a:prstGeom prst="ellipse">
            <a:avLst/>
          </a:prstGeom>
          <a:noFill/>
          <a:ln w="12700" cap="flat" cmpd="sng" algn="ctr">
            <a:solidFill>
              <a:sysClr val="window" lastClr="FFFFFF"/>
            </a:solidFill>
            <a:prstDash val="dash"/>
            <a:miter lim="800000"/>
          </a:ln>
          <a:effectLst/>
        </p:spPr>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01</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14" name="圆角矩形 13"/>
          <p:cNvSpPr/>
          <p:nvPr>
            <p:custDataLst>
              <p:tags r:id="rId4"/>
            </p:custDataLst>
          </p:nvPr>
        </p:nvSpPr>
        <p:spPr>
          <a:xfrm>
            <a:off x="5431429" y="3684102"/>
            <a:ext cx="4742967" cy="677248"/>
          </a:xfrm>
          <a:prstGeom prst="roundRect">
            <a:avLst>
              <a:gd name="adj" fmla="val 50000"/>
            </a:avLst>
          </a:prstGeom>
          <a:solidFill>
            <a:srgbClr val="3498DB">
              <a:lumMod val="20000"/>
              <a:lumOff val="80000"/>
            </a:srgbClr>
          </a:solidFill>
          <a:ln w="12700" cap="flat" cmpd="sng" algn="ctr">
            <a:noFill/>
            <a:prstDash val="solid"/>
            <a:miter lim="800000"/>
          </a:ln>
          <a:effectLst>
            <a:outerShdw blurRad="50800" dist="38100" dir="2700000" algn="tl" rotWithShape="0">
              <a:srgbClr val="1F74AD">
                <a:lumMod val="75000"/>
                <a:alpha val="40000"/>
              </a:srgbClr>
            </a:outerShdw>
          </a:effectLst>
        </p:spPr>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da-DK" altLang="zh-CN" sz="1400" spc="150" dirty="0">
              <a:solidFill>
                <a:srgbClr val="000000"/>
              </a:solidFill>
              <a:latin typeface="微软雅黑" panose="020B0503020204020204" charset="-122"/>
              <a:ea typeface="微软雅黑" panose="020B0503020204020204" charset="-122"/>
            </a:endParaRPr>
          </a:p>
        </p:txBody>
      </p:sp>
      <p:sp>
        <p:nvSpPr>
          <p:cNvPr id="15" name="椭圆 14"/>
          <p:cNvSpPr/>
          <p:nvPr>
            <p:custDataLst>
              <p:tags r:id="rId5"/>
            </p:custDataLst>
          </p:nvPr>
        </p:nvSpPr>
        <p:spPr>
          <a:xfrm>
            <a:off x="4871897" y="3541902"/>
            <a:ext cx="961646" cy="961646"/>
          </a:xfrm>
          <a:prstGeom prst="ellipse">
            <a:avLst/>
          </a:prstGeom>
          <a:solidFill>
            <a:srgbClr val="3498DB"/>
          </a:solidFill>
          <a:ln w="12700" cap="flat" cmpd="sng" algn="ctr">
            <a:noFill/>
            <a:prstDash val="solid"/>
            <a:miter lim="800000"/>
          </a:ln>
          <a:effectLst>
            <a:outerShdw blurRad="50800" dist="38100" dir="5400000" algn="t" rotWithShape="0">
              <a:sysClr val="window" lastClr="FFFFFF">
                <a:lumMod val="75000"/>
                <a:alpha val="40000"/>
              </a:sysClr>
            </a:outerShdw>
          </a:effectLst>
        </p:spPr>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27" name="椭圆 26"/>
          <p:cNvSpPr/>
          <p:nvPr>
            <p:custDataLst>
              <p:tags r:id="rId6"/>
            </p:custDataLst>
          </p:nvPr>
        </p:nvSpPr>
        <p:spPr>
          <a:xfrm>
            <a:off x="4954698" y="3624703"/>
            <a:ext cx="796045" cy="796045"/>
          </a:xfrm>
          <a:prstGeom prst="ellipse">
            <a:avLst/>
          </a:prstGeom>
          <a:noFill/>
          <a:ln w="12700" cap="flat" cmpd="sng" algn="ctr">
            <a:solidFill>
              <a:sysClr val="window" lastClr="FFFFFF"/>
            </a:solidFill>
            <a:prstDash val="dash"/>
            <a:miter lim="800000"/>
          </a:ln>
          <a:effectLst/>
        </p:spPr>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02</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28" name="圆角矩形 27"/>
          <p:cNvSpPr/>
          <p:nvPr>
            <p:custDataLst>
              <p:tags r:id="rId7"/>
            </p:custDataLst>
          </p:nvPr>
        </p:nvSpPr>
        <p:spPr>
          <a:xfrm>
            <a:off x="2326946" y="4571362"/>
            <a:ext cx="4742967" cy="677248"/>
          </a:xfrm>
          <a:prstGeom prst="roundRect">
            <a:avLst>
              <a:gd name="adj" fmla="val 50000"/>
            </a:avLst>
          </a:prstGeom>
          <a:solidFill>
            <a:srgbClr val="1AA3AA">
              <a:lumMod val="20000"/>
              <a:lumOff val="80000"/>
            </a:srgbClr>
          </a:solidFill>
          <a:ln w="12700" cap="flat" cmpd="sng" algn="ctr">
            <a:noFill/>
            <a:prstDash val="solid"/>
            <a:miter lim="800000"/>
          </a:ln>
          <a:effectLst>
            <a:outerShdw blurRad="50800" dist="38100" dir="2700000" algn="tl" rotWithShape="0">
              <a:srgbClr val="1F74AD">
                <a:lumMod val="75000"/>
                <a:alpha val="40000"/>
              </a:srgbClr>
            </a:outerShdw>
          </a:effectLst>
        </p:spPr>
        <p:txBody>
          <a:bodyPr rot="0" spcFirstLastPara="0" vertOverflow="overflow" horzOverflow="overflow" vert="horz" wrap="square" lIns="90000" tIns="46800" rIns="90000" bIns="46800" numCol="1" spcCol="0" rtlCol="0" fromWordArt="0" anchor="ctr" anchorCtr="0" forceAA="0" compatLnSpc="1">
            <a:normAutofit/>
          </a:bodyPr>
          <a:p>
            <a:pPr>
              <a:lnSpc>
                <a:spcPct val="120000"/>
              </a:lnSpc>
            </a:pPr>
            <a:endParaRPr lang="zh-CN" altLang="en-US" sz="1400" spc="150" dirty="0">
              <a:solidFill>
                <a:srgbClr val="000000"/>
              </a:solidFill>
              <a:latin typeface="微软雅黑" panose="020B0503020204020204" charset="-122"/>
              <a:ea typeface="微软雅黑" panose="020B0503020204020204" charset="-122"/>
            </a:endParaRPr>
          </a:p>
        </p:txBody>
      </p:sp>
      <p:sp>
        <p:nvSpPr>
          <p:cNvPr id="29" name="椭圆 28"/>
          <p:cNvSpPr/>
          <p:nvPr>
            <p:custDataLst>
              <p:tags r:id="rId8"/>
            </p:custDataLst>
          </p:nvPr>
        </p:nvSpPr>
        <p:spPr>
          <a:xfrm>
            <a:off x="1767414" y="4429163"/>
            <a:ext cx="961646" cy="961646"/>
          </a:xfrm>
          <a:prstGeom prst="ellipse">
            <a:avLst/>
          </a:prstGeom>
          <a:solidFill>
            <a:srgbClr val="1AA3AA"/>
          </a:solidFill>
          <a:ln w="12700" cap="flat" cmpd="sng" algn="ctr">
            <a:noFill/>
            <a:prstDash val="solid"/>
            <a:miter lim="800000"/>
          </a:ln>
          <a:effectLst>
            <a:outerShdw blurRad="50800" dist="38100" dir="5400000" algn="t" rotWithShape="0">
              <a:sysClr val="window" lastClr="FFFFFF">
                <a:lumMod val="75000"/>
                <a:alpha val="40000"/>
              </a:sysClr>
            </a:outerShdw>
          </a:effectLst>
        </p:spPr>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a:latin typeface="微软雅黑" panose="020B0503020204020204" charset="-122"/>
              <a:ea typeface="微软雅黑" panose="020B0503020204020204" charset="-122"/>
            </a:endParaRPr>
          </a:p>
        </p:txBody>
      </p:sp>
      <p:sp>
        <p:nvSpPr>
          <p:cNvPr id="41" name="椭圆 40"/>
          <p:cNvSpPr/>
          <p:nvPr>
            <p:custDataLst>
              <p:tags r:id="rId9"/>
            </p:custDataLst>
          </p:nvPr>
        </p:nvSpPr>
        <p:spPr>
          <a:xfrm>
            <a:off x="1850215" y="4511963"/>
            <a:ext cx="796045" cy="796045"/>
          </a:xfrm>
          <a:prstGeom prst="ellipse">
            <a:avLst/>
          </a:prstGeom>
          <a:noFill/>
          <a:ln w="12700" cap="flat" cmpd="sng" algn="ctr">
            <a:solidFill>
              <a:sysClr val="window" lastClr="FFFFFF"/>
            </a:solidFill>
            <a:prstDash val="dash"/>
            <a:miter lim="800000"/>
          </a:ln>
          <a:effectLst/>
        </p:spPr>
        <p:txBody>
          <a:bodyPr rot="0" spcFirstLastPara="0" vertOverflow="overflow" horzOverflow="overflow" vert="horz" wrap="square" lIns="0" tIns="0" rIns="0" bIns="0" numCol="1" spcCol="0" rtlCol="0" fromWordArt="0" anchor="ctr" anchorCtr="0" forceAA="0" compatLnSpc="1">
            <a:normAutofit/>
          </a:bodyPr>
          <a:p>
            <a:pPr algn="ctr"/>
            <a:r>
              <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rPr>
              <a:t>03</a:t>
            </a:r>
            <a:endParaRPr lang="en-US" altLang="zh-CN" sz="280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30" name="文本框 29"/>
          <p:cNvSpPr txBox="1"/>
          <p:nvPr>
            <p:custDataLst>
              <p:tags r:id="rId10"/>
            </p:custDataLst>
          </p:nvPr>
        </p:nvSpPr>
        <p:spPr>
          <a:xfrm>
            <a:off x="2792812" y="2910157"/>
            <a:ext cx="3921044" cy="450617"/>
          </a:xfrm>
          <a:prstGeom prst="rect">
            <a:avLst/>
          </a:prstGeom>
          <a:noFill/>
        </p:spPr>
        <p:txBody>
          <a:bodyPr wrap="square" rtlCol="0" anchor="ctr">
            <a:noAutofit/>
          </a:bodyPr>
          <a:p>
            <a:pPr>
              <a:lnSpc>
                <a:spcPct val="120000"/>
              </a:lnSpc>
            </a:pPr>
            <a:r>
              <a:rPr lang="zh-CN" altLang="en-US" sz="1400" spc="150" dirty="0">
                <a:latin typeface="微软雅黑" panose="020B0503020204020204" charset="-122"/>
                <a:ea typeface="微软雅黑" panose="020B0503020204020204" charset="-122"/>
              </a:rPr>
              <a:t>（1）由两条反向平行的脱氧核苷酸长链构成双螺旋结构。</a:t>
            </a:r>
            <a:endParaRPr lang="zh-CN" altLang="en-US" sz="1400" spc="150" dirty="0">
              <a:latin typeface="微软雅黑" panose="020B0503020204020204" charset="-122"/>
              <a:ea typeface="微软雅黑" panose="020B0503020204020204" charset="-122"/>
            </a:endParaRPr>
          </a:p>
        </p:txBody>
      </p:sp>
      <p:sp>
        <p:nvSpPr>
          <p:cNvPr id="42" name="文本框 41"/>
          <p:cNvSpPr txBox="1"/>
          <p:nvPr>
            <p:custDataLst>
              <p:tags r:id="rId11"/>
            </p:custDataLst>
          </p:nvPr>
        </p:nvSpPr>
        <p:spPr>
          <a:xfrm>
            <a:off x="5906819" y="3797418"/>
            <a:ext cx="3921044" cy="450617"/>
          </a:xfrm>
          <a:prstGeom prst="rect">
            <a:avLst/>
          </a:prstGeom>
          <a:noFill/>
        </p:spPr>
        <p:txBody>
          <a:bodyPr wrap="square" rtlCol="0" anchor="ctr">
            <a:noAutofit/>
          </a:bodyPr>
          <a:p>
            <a:pPr>
              <a:lnSpc>
                <a:spcPct val="120000"/>
              </a:lnSpc>
            </a:pPr>
            <a:r>
              <a:rPr lang="zh-CN" altLang="en-US" sz="1400" spc="150" dirty="0">
                <a:latin typeface="微软雅黑" panose="020B0503020204020204" charset="-122"/>
                <a:ea typeface="微软雅黑" panose="020B0503020204020204" charset="-122"/>
              </a:rPr>
              <a:t>（2）磷酸和脱氧核糖交替排列，在外侧构成骨架，碱基排列在内侧。</a:t>
            </a:r>
            <a:endParaRPr lang="zh-CN" altLang="en-US" sz="1400" spc="150" dirty="0">
              <a:latin typeface="微软雅黑" panose="020B0503020204020204" charset="-122"/>
              <a:ea typeface="微软雅黑" panose="020B0503020204020204" charset="-122"/>
            </a:endParaRPr>
          </a:p>
        </p:txBody>
      </p:sp>
      <p:sp>
        <p:nvSpPr>
          <p:cNvPr id="43" name="文本框 42"/>
          <p:cNvSpPr txBox="1"/>
          <p:nvPr>
            <p:custDataLst>
              <p:tags r:id="rId12"/>
            </p:custDataLst>
          </p:nvPr>
        </p:nvSpPr>
        <p:spPr>
          <a:xfrm>
            <a:off x="2792812" y="4684678"/>
            <a:ext cx="3921044" cy="450617"/>
          </a:xfrm>
          <a:prstGeom prst="rect">
            <a:avLst/>
          </a:prstGeom>
          <a:noFill/>
        </p:spPr>
        <p:txBody>
          <a:bodyPr wrap="square" rtlCol="0" anchor="ctr">
            <a:noAutofit/>
          </a:bodyPr>
          <a:p>
            <a:pPr>
              <a:lnSpc>
                <a:spcPct val="120000"/>
              </a:lnSpc>
            </a:pPr>
            <a:r>
              <a:rPr lang="zh-CN" altLang="en-US" sz="1400" spc="150" dirty="0">
                <a:latin typeface="微软雅黑" panose="020B0503020204020204" charset="-122"/>
                <a:ea typeface="微软雅黑" panose="020B0503020204020204" charset="-122"/>
              </a:rPr>
              <a:t>（3）两条链的碱基间能过氢键形成碱基对，碱基对间遵循碱基互补配对规律。</a:t>
            </a:r>
            <a:endParaRPr lang="zh-CN" altLang="en-US" sz="1400" spc="150" dirty="0">
              <a:latin typeface="微软雅黑" panose="020B0503020204020204" charset="-122"/>
              <a:ea typeface="微软雅黑" panose="020B0503020204020204"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581660" y="1459865"/>
            <a:ext cx="11000740" cy="43103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1" name="TextBox 76"/>
          <p:cNvSpPr txBox="1"/>
          <p:nvPr/>
        </p:nvSpPr>
        <p:spPr>
          <a:xfrm>
            <a:off x="3481512" y="327185"/>
            <a:ext cx="5451229" cy="460375"/>
          </a:xfrm>
          <a:prstGeom prst="rect">
            <a:avLst/>
          </a:prstGeom>
          <a:noFill/>
          <a:effectLst/>
        </p:spPr>
        <p:txBody>
          <a:bodyPr wrap="square" rtlCol="0">
            <a:spAutoFit/>
          </a:bodyPr>
          <a:p>
            <a:pPr algn="ctr"/>
            <a:r>
              <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DNA 双螺旋分子结构的审美</a:t>
            </a:r>
            <a:endParaRPr lang="zh-CN" altLang="en-US" sz="24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sp>
        <p:nvSpPr>
          <p:cNvPr id="4" name="文本框 3"/>
          <p:cNvSpPr txBox="1"/>
          <p:nvPr/>
        </p:nvSpPr>
        <p:spPr>
          <a:xfrm>
            <a:off x="923290" y="1730375"/>
            <a:ext cx="10344785" cy="3876675"/>
          </a:xfrm>
          <a:prstGeom prst="rect">
            <a:avLst/>
          </a:prstGeom>
          <a:noFill/>
        </p:spPr>
        <p:txBody>
          <a:bodyPr wrap="square" rtlCol="0" anchor="t">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20 世纪 50 年代，DNA 双螺旋分子结构被阐明，揭开了生命科学的新篇章，开创了科学技术的新时代。随后，遗传的分子机理——DNA 复制、遗传密码、遗传信息传递的中心法则、作为遗传的基本单位和细胞工程蓝图的基因以及基因表达的调控相继被认识。至此，人们已完全认识到掌握所有生物命运动的东西就是 DNA 和它所包含的基因，生物的进化过程和生命过程的不同，就是因为 DNA 和基因运作轨迹不同所致。DNA 是地球上大部分生物的主要遗传物质，目前主要应用在医学、遗传学、基因学、电子学、机器学、物理化学等领域。</a:t>
            </a:r>
            <a:endParaRPr lang="zh-CN" altLang="en-US">
              <a:latin typeface="微软雅黑" panose="020B0503020204020204" charset="-122"/>
              <a:ea typeface="微软雅黑" panose="020B0503020204020204" charset="-122"/>
              <a:cs typeface="微软雅黑" panose="020B0503020204020204" charset="-122"/>
            </a:endParaRPr>
          </a:p>
          <a:p>
            <a:pPr indent="508000" algn="just" fontAlgn="auto">
              <a:lnSpc>
                <a:spcPct val="15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olidFill>
                  <a:srgbClr val="C00000"/>
                </a:solidFill>
                <a:latin typeface="微软雅黑" panose="020B0503020204020204" charset="-122"/>
                <a:ea typeface="微软雅黑" panose="020B0503020204020204" charset="-122"/>
                <a:cs typeface="微软雅黑" panose="020B0503020204020204" charset="-122"/>
              </a:rPr>
              <a:t>体验建议：</a:t>
            </a:r>
            <a:r>
              <a:rPr lang="zh-CN" altLang="en-US">
                <a:latin typeface="微软雅黑" panose="020B0503020204020204" charset="-122"/>
                <a:ea typeface="微软雅黑" panose="020B0503020204020204" charset="-122"/>
                <a:cs typeface="微软雅黑" panose="020B0503020204020204" charset="-122"/>
              </a:rPr>
              <a:t>以本图为主要材料，选择相关视频资料，以获得更多的直观感受，并展开讨论：</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你对 DNA 双螺旋分子结构的科学审美的直观反应是什么？</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结合 DNA 双螺旋分子结构，你如何理解“科学美”的含义？</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9486900" y="876300"/>
            <a:ext cx="2095500" cy="583565"/>
          </a:xfrm>
          <a:prstGeom prst="rect">
            <a:avLst/>
          </a:prstGeom>
          <a:noFill/>
        </p:spPr>
        <p:txBody>
          <a:bodyPr wrap="square" rtlCol="0">
            <a:spAutoFit/>
          </a:bodyPr>
          <a:p>
            <a:r>
              <a:rPr lang="zh-CN" altLang="en-US" sz="3200">
                <a:latin typeface="方正正粗黑简体" panose="02000000000000000000" charset="-122"/>
                <a:ea typeface="方正正粗黑简体" panose="02000000000000000000" charset="-122"/>
              </a:rPr>
              <a:t>实例体验</a:t>
            </a:r>
            <a:endParaRPr lang="zh-CN" altLang="en-US" sz="3200">
              <a:latin typeface="方正正粗黑简体" panose="02000000000000000000" charset="-122"/>
              <a:ea typeface="方正正粗黑简体" panose="02000000000000000000"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up)">
                                      <p:cBhvr>
                                        <p:cTn id="8" dur="500"/>
                                        <p:tgtEl>
                                          <p:spTgt spid="2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animBg="1"/>
      <p:bldP spid="4" grpId="0"/>
      <p:bldP spid="4" grpId="1"/>
      <p:bldP spid="5" grpId="0" bldLvl="0" animBg="1"/>
      <p:bldP spid="5" grpId="1" animBg="1"/>
    </p:bldLst>
  </p:timing>
</p:sld>
</file>

<file path=ppt/tags/tag1.xml><?xml version="1.0" encoding="utf-8"?>
<p:tagLst xmlns:p="http://schemas.openxmlformats.org/presentationml/2006/main">
  <p:tag name="KSO_WM_UNIT_PLACING_PICTURE_USER_VIEWPORT" val="{&quot;height&quot;:10800,&quot;width&quot;:19200}"/>
</p:tagLst>
</file>

<file path=ppt/tags/tag10.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1.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12.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13.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14.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15.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1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1_1"/>
  <p:tag name="KSO_WM_UNIT_FILL_FORE_SCHEMECOLOR_INDEX" val="5"/>
  <p:tag name="KSO_WM_UNIT_FILL_TYPE" val="1"/>
  <p:tag name="KSO_WM_UNIT_SHADOW_SCHEMECOLOR_INDEX" val="5"/>
  <p:tag name="KSO_WM_UNIT_TEXT_FILL_FORE_SCHEMECOLOR_INDEX" val="13"/>
  <p:tag name="KSO_WM_UNIT_TEXT_FILL_TYPE" val="1"/>
</p:tagLst>
</file>

<file path=ppt/tags/tag16.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SHADOW_SCHEMECOLOR_INDEX" val="14"/>
  <p:tag name="KSO_WM_UNIT_TEXT_FILL_FORE_SCHEMECOLOR_INDEX" val="2"/>
  <p:tag name="KSO_WM_UNIT_TEXT_FILL_TYPE" val="1"/>
</p:tagLst>
</file>

<file path=ppt/tags/tag17.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1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1_3"/>
  <p:tag name="KSO_WM_UNIT_LINE_FORE_SCHEMECOLOR_INDEX" val="14"/>
  <p:tag name="KSO_WM_UNIT_LINE_FILL_TYPE" val="2"/>
  <p:tag name="KSO_WM_UNIT_TEXT_FILL_FORE_SCHEMECOLOR_INDEX" val="14"/>
  <p:tag name="KSO_WM_UNIT_TEXT_FILL_TYPE" val="1"/>
</p:tagLst>
</file>

<file path=ppt/tags/tag18.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 val="6"/>
  <p:tag name="KSO_WM_UNIT_FILL_TYPE" val="1"/>
  <p:tag name="KSO_WM_UNIT_SHADOW_SCHEMECOLOR_INDEX" val="5"/>
  <p:tag name="KSO_WM_UNIT_TEXT_FILL_FORE_SCHEMECOLOR_INDEX" val="13"/>
  <p:tag name="KSO_WM_UNIT_TEXT_FILL_TYPE" val="1"/>
</p:tagLst>
</file>

<file path=ppt/tags/tag19.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SHADOW_SCHEMECOLOR_INDEX" val="14"/>
  <p:tag name="KSO_WM_UNIT_TEXT_FILL_FORE_SCHEMECOLOR_INDEX" val="2"/>
  <p:tag name="KSO_WM_UNIT_TEXT_FILL_TYPE" val="1"/>
</p:tagLst>
</file>

<file path=ppt/tags/tag2.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20.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 val="14"/>
  <p:tag name="KSO_WM_UNIT_LINE_FILL_TYPE" val="2"/>
  <p:tag name="KSO_WM_UNIT_TEXT_FILL_FORE_SCHEMECOLOR_INDEX" val="14"/>
  <p:tag name="KSO_WM_UNIT_TEXT_FILL_TYPE" val="1"/>
</p:tagLst>
</file>

<file path=ppt/tags/tag21.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3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3_1"/>
  <p:tag name="KSO_WM_UNIT_FILL_FORE_SCHEMECOLOR_INDEX" val="7"/>
  <p:tag name="KSO_WM_UNIT_FILL_TYPE" val="1"/>
  <p:tag name="KSO_WM_UNIT_SHADOW_SCHEMECOLOR_INDEX" val="5"/>
  <p:tag name="KSO_WM_UNIT_TEXT_FILL_FORE_SCHEMECOLOR_INDEX" val="13"/>
  <p:tag name="KSO_WM_UNIT_TEXT_FILL_TYPE" val="1"/>
</p:tagLst>
</file>

<file path=ppt/tags/tag22.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SHADOW_SCHEMECOLOR_INDEX" val="14"/>
  <p:tag name="KSO_WM_UNIT_TEXT_FILL_FORE_SCHEMECOLOR_INDEX" val="2"/>
  <p:tag name="KSO_WM_UNIT_TEXT_FILL_TYPE" val="1"/>
</p:tagLst>
</file>

<file path=ppt/tags/tag23.xml><?xml version="1.0" encoding="utf-8"?>
<p:tagLst xmlns:p="http://schemas.openxmlformats.org/presentationml/2006/main">
  <p:tag name="KSO_WM_TEMPLATE_CATEGORY" val="diagram"/>
  <p:tag name="KSO_WM_TEMPLATE_INDEX" val="160007"/>
  <p:tag name="KSO_WM_TAG_VERSION" val="1.0"/>
  <p:tag name="KSO_WM_BEAUTIFY_FLAG" val="#wm#"/>
  <p:tag name="KSO_WM_UNIT_ID" val="diagram160007_3*l_h_i*1_3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3_3"/>
  <p:tag name="KSO_WM_UNIT_LINE_FORE_SCHEMECOLOR_INDEX" val="14"/>
  <p:tag name="KSO_WM_UNIT_LINE_FILL_TYPE" val="2"/>
  <p:tag name="KSO_WM_UNIT_TEXT_FILL_FORE_SCHEMECOLOR_INDEX" val="14"/>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3*l_h_f*1_1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1_1"/>
  <p:tag name="KSO_WM_UNIT_PRESET_TEXT" val="单击此处添加文本具体内容"/>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160007_3*l_h_f*1_3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3_1"/>
  <p:tag name="KSO_WM_UNIT_PRESET_TEXT" val="单击此处添加文本具体内容"/>
  <p:tag name="KSO_WM_UNIT_TEXT_FILL_FORE_SCHEMECOLOR_INDEX" val="13"/>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2*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2"/>
  <p:tag name="KSO_WM_UNIT_ID" val="diagram20170390_2*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5"/>
  <p:tag name="KSO_WM_UNIT_LINE_FILL_TYPE" val="2"/>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2"/>
  <p:tag name="KSO_WM_UNIT_ID" val="diagram20170390_2*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7"/>
  <p:tag name="KSO_WM_UNIT_LINE_FILL_TYPE" val="2"/>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2"/>
  <p:tag name="KSO_WM_UNIT_ID" val="diagram20170390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6"/>
  <p:tag name="KSO_WM_UNIT_LINE_FILL_TYPE" val="2"/>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3_1"/>
  <p:tag name="KSO_WM_UNIT_ID" val="diagram20170390_2*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1_1"/>
  <p:tag name="KSO_WM_UNIT_LAYERLEVEL" val="1_1_1"/>
  <p:tag name="KSO_WM_UNIT_VALUE" val="30"/>
  <p:tag name="KSO_WM_UNIT_HIGHLIGHT" val="0"/>
  <p:tag name="KSO_WM_UNIT_COMPATIBLE" val="0"/>
  <p:tag name="KSO_WM_DIAGRAM_GROUP_CODE" val="l1-1"/>
  <p:tag name="KSO_WM_UNIT_ID" val="diagram20170390_2*l_h_f*1_1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3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3_1"/>
  <p:tag name="KSO_WM_UNIT_LAYERLEVEL" val="1_1_1"/>
  <p:tag name="KSO_WM_UNIT_VALUE" val="30"/>
  <p:tag name="KSO_WM_UNIT_HIGHLIGHT" val="0"/>
  <p:tag name="KSO_WM_UNIT_COMPATIBLE" val="0"/>
  <p:tag name="KSO_WM_DIAGRAM_GROUP_CODE" val="l1-1"/>
  <p:tag name="KSO_WM_UNIT_ID" val="diagram20170390_2*l_h_f*1_3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38.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2_1"/>
  <p:tag name="KSO_WM_UNIT_LAYERLEVEL" val="1_1_1"/>
  <p:tag name="KSO_WM_UNIT_VALUE" val="30"/>
  <p:tag name="KSO_WM_UNIT_HIGHLIGHT" val="0"/>
  <p:tag name="KSO_WM_UNIT_COMPATIBLE" val="0"/>
  <p:tag name="KSO_WM_DIAGRAM_GROUP_CODE" val="l1-1"/>
  <p:tag name="KSO_WM_UNIT_ID" val="diagram20170390_2*l_h_f*1_2_1"/>
  <p:tag name="KSO_WM_UNIT_NOCLEAR" val="0"/>
  <p:tag name="KSO_WM_UNIT_DIAGRAM_ISNUMVISUAL" val="0"/>
  <p:tag name="KSO_WM_UNIT_DIAGRAM_ISREFERUNIT" val="0"/>
  <p:tag name="KSO_WM_UNIT_PRESET_TEXT" val="单击此处添加文本具体内容，简明扼要地阐述你的观点"/>
  <p:tag name="KSO_WM_UNIT_TEXT_FILL_FORE_SCHEMECOLOR_INDEX" val="13"/>
  <p:tag name="KSO_WM_UNIT_TEXT_FILL_TYPE" val="1"/>
</p:tagLst>
</file>

<file path=ppt/tags/tag39.xml><?xml version="1.0" encoding="utf-8"?>
<p:tagLst xmlns:p="http://schemas.openxmlformats.org/presentationml/2006/main">
  <p:tag name="PA" val="v4.0.0"/>
</p:tagLst>
</file>

<file path=ppt/tags/tag4.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40.xml><?xml version="1.0" encoding="utf-8"?>
<p:tagLst xmlns:p="http://schemas.openxmlformats.org/presentationml/2006/main">
  <p:tag name="PA" val="v4.0.0"/>
</p:tagLst>
</file>

<file path=ppt/tags/tag41.xml><?xml version="1.0" encoding="utf-8"?>
<p:tagLst xmlns:p="http://schemas.openxmlformats.org/presentationml/2006/main">
  <p:tag name="KSO_WM_TAG_VERSION" val="1.0"/>
  <p:tag name="KSO_WM_TEMPLATE_CATEGORY" val="diagram"/>
  <p:tag name="KSO_WM_TEMPLATE_INDEX" val="160488"/>
  <p:tag name="KSO_WM_UNIT_TYPE" val="a"/>
  <p:tag name="KSO_WM_UNIT_INDEX" val="1"/>
  <p:tag name="KSO_WM_UNIT_ID" val="diagram160488_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KSO_WM_BEAUTIFY_FLAG" val="#wm#"/>
</p:tagLst>
</file>

<file path=ppt/tags/tag42.xml><?xml version="1.0" encoding="utf-8"?>
<p:tagLst xmlns:p="http://schemas.openxmlformats.org/presentationml/2006/main">
  <p:tag name="KSO_WM_TAG_VERSION" val="1.0"/>
  <p:tag name="KSO_WM_BEAUTIFY_FLAG" val="#wm#"/>
  <p:tag name="KSO_WM_UNIT_TYPE" val="i"/>
  <p:tag name="KSO_WM_UNIT_ID" val="diagram160488_4*i*1"/>
  <p:tag name="KSO_WM_TEMPLATE_CATEGORY" val="diagram"/>
  <p:tag name="KSO_WM_TEMPLATE_INDEX" val="160488"/>
  <p:tag name="KSO_WM_UNIT_INDEX" val="1"/>
</p:tagLst>
</file>

<file path=ppt/tags/tag43.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1"/>
  <p:tag name="KSO_WM_UNIT_ID" val="diagram160488_4*l_i*1_1"/>
  <p:tag name="KSO_WM_UNIT_CLEAR" val="1"/>
  <p:tag name="KSO_WM_UNIT_LAYERLEVEL" val="1_1"/>
  <p:tag name="KSO_WM_BEAUTIFY_FLAG" val="#wm#"/>
  <p:tag name="KSO_WM_DIAGRAM_GROUP_CODE" val="l1-1"/>
  <p:tag name="KSO_WM_UNIT_FILL_FORE_SCHEMECOLOR_INDEX" val="5"/>
  <p:tag name="KSO_WM_UNIT_FILL_TYPE" val="1"/>
</p:tagLst>
</file>

<file path=ppt/tags/tag44.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ags/tag45.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46.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47.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48.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ags/tag49.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2_1"/>
  <p:tag name="KSO_WM_UNIT_ID" val="diagram160488_4*l_h_f*1_2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5.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1_1"/>
  <p:tag name="KSO_WM_UNIT_ID" val="diagram160488_4*l_h_a*1_1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5"/>
  <p:tag name="KSO_WM_UNIT_FILL_TYPE" val="1"/>
  <p:tag name="KSO_WM_UNIT_TEXT_FILL_FORE_SCHEMECOLOR_INDEX" val="5"/>
  <p:tag name="KSO_WM_UNIT_TEXT_FILL_TYPE" val="1"/>
</p:tagLst>
</file>

<file path=ppt/tags/tag50.xml><?xml version="1.0" encoding="utf-8"?>
<p:tagLst xmlns:p="http://schemas.openxmlformats.org/presentationml/2006/main">
  <p:tag name="KSO_WM_TAG_VERSION" val="1.0"/>
  <p:tag name="KSO_WM_BEAUTIFY_FLAG" val="#wm#"/>
  <p:tag name="KSO_WM_UNIT_TYPE" val="i"/>
  <p:tag name="KSO_WM_UNIT_ID" val="diagram160488_4*i*13"/>
  <p:tag name="KSO_WM_TEMPLATE_CATEGORY" val="diagram"/>
  <p:tag name="KSO_WM_TEMPLATE_INDEX" val="160488"/>
  <p:tag name="KSO_WM_UNIT_INDEX" val="13"/>
</p:tagLst>
</file>

<file path=ppt/tags/tag51.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3"/>
  <p:tag name="KSO_WM_UNIT_ID" val="diagram160488_4*l_i*1_3"/>
  <p:tag name="KSO_WM_UNIT_CLEAR" val="1"/>
  <p:tag name="KSO_WM_UNIT_LAYERLEVEL" val="1_1"/>
  <p:tag name="KSO_WM_BEAUTIFY_FLAG" val="#wm#"/>
  <p:tag name="KSO_WM_DIAGRAM_GROUP_CODE" val="l1-1"/>
  <p:tag name="KSO_WM_UNIT_FILL_FORE_SCHEMECOLOR_INDEX" val="7"/>
  <p:tag name="KSO_WM_UNIT_FILL_TYPE" val="1"/>
</p:tagLst>
</file>

<file path=ppt/tags/tag52.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3_1"/>
  <p:tag name="KSO_WM_UNIT_ID" val="diagram160488_4*l_h_a*1_3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7"/>
  <p:tag name="KSO_WM_UNIT_FILL_TYPE" val="1"/>
  <p:tag name="KSO_WM_UNIT_TEXT_FILL_FORE_SCHEMECOLOR_INDEX" val="7"/>
  <p:tag name="KSO_WM_UNIT_TEXT_FILL_TYPE" val="1"/>
</p:tagLst>
</file>

<file path=ppt/tags/tag53.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3_1"/>
  <p:tag name="KSO_WM_UNIT_ID" val="diagram160488_4*l_h_f*1_3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60418_3*l_h_i*1_1_1"/>
  <p:tag name="KSO_WM_TEMPLATE_CATEGORY" val="diagram"/>
  <p:tag name="KSO_WM_TEMPLATE_INDEX" val="160418"/>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160418_3*l_h_i*1_1_2"/>
  <p:tag name="KSO_WM_TEMPLATE_CATEGORY" val="diagram"/>
  <p:tag name="KSO_WM_TEMPLATE_INDEX" val="160418"/>
  <p:tag name="KSO_WM_UNIT_LAYERLEVEL" val="1_1_1"/>
  <p:tag name="KSO_WM_TAG_VERSION" val="1.0"/>
  <p:tag name="KSO_WM_BEAUTIFY_FLAG" val="#wm#"/>
</p:tagLst>
</file>

<file path=ppt/tags/tag5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418_3*l_h_f*1_1_1"/>
  <p:tag name="KSO_WM_TEMPLATE_CATEGORY" val="diagram"/>
  <p:tag name="KSO_WM_TEMPLATE_INDEX" val="160418"/>
  <p:tag name="KSO_WM_UNIT_LAYERLEVEL" val="1_1_1"/>
  <p:tag name="KSO_WM_TAG_VERSION" val="1.0"/>
  <p:tag name="KSO_WM_BEAUTIFY_FLAG" val="#wm#"/>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160418_3*l_h_i*1_3_1"/>
  <p:tag name="KSO_WM_TEMPLATE_CATEGORY" val="diagram"/>
  <p:tag name="KSO_WM_TEMPLATE_INDEX" val="160418"/>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160418_3*l_h_i*1_3_2"/>
  <p:tag name="KSO_WM_TEMPLATE_CATEGORY" val="diagram"/>
  <p:tag name="KSO_WM_TEMPLATE_INDEX" val="160418"/>
  <p:tag name="KSO_WM_UNIT_LAYERLEVEL" val="1_1_1"/>
  <p:tag name="KSO_WM_TAG_VERSION" val="1.0"/>
  <p:tag name="KSO_WM_BEAUTIFY_FLAG" val="#wm#"/>
</p:tagLst>
</file>

<file path=ppt/tags/tag5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418_3*l_h_f*1_3_1"/>
  <p:tag name="KSO_WM_TEMPLATE_CATEGORY" val="diagram"/>
  <p:tag name="KSO_WM_TEMPLATE_INDEX" val="160418"/>
  <p:tag name="KSO_WM_UNIT_LAYERLEVEL" val="1_1_1"/>
  <p:tag name="KSO_WM_TAG_VERSION" val="1.0"/>
  <p:tag name="KSO_WM_BEAUTIFY_FLAG" val="#wm#"/>
  <p:tag name="KSO_WM_UNIT_TEXT_FILL_FORE_SCHEMECOLOR_INDEX" val="13"/>
  <p:tag name="KSO_WM_UNIT_TEXT_FILL_TYPE" val="1"/>
</p:tagLst>
</file>

<file path=ppt/tags/tag6.xml><?xml version="1.0" encoding="utf-8"?>
<p:tagLst xmlns:p="http://schemas.openxmlformats.org/presentationml/2006/main">
  <p:tag name="KSO_WM_TAG_VERSION" val="1.0"/>
  <p:tag name="KSO_WM_TEMPLATE_CATEGORY" val="diagram"/>
  <p:tag name="KSO_WM_TEMPLATE_INDEX" val="160488"/>
  <p:tag name="KSO_WM_UNIT_TYPE" val="l_h_f"/>
  <p:tag name="KSO_WM_UNIT_INDEX" val="1_1_1"/>
  <p:tag name="KSO_WM_UNIT_ID" val="diagram160488_4*l_h_f*1_1_1"/>
  <p:tag name="KSO_WM_UNIT_CLEAR" val="1"/>
  <p:tag name="KSO_WM_UNIT_LAYERLEVEL" val="1_1_1"/>
  <p:tag name="KSO_WM_UNIT_VALUE" val="32"/>
  <p:tag name="KSO_WM_UNIT_HIGHLIGHT" val="0"/>
  <p:tag name="KSO_WM_UNIT_COMPATIBLE" val="0"/>
  <p:tag name="KSO_WM_BEAUTIFY_FLAG" val="#wm#"/>
  <p:tag name="KSO_WM_UNIT_PRESET_TEXT_INDEX" val="4"/>
  <p:tag name="KSO_WM_UNIT_PRESET_TEXT_LEN" val="57"/>
  <p:tag name="KSO_WM_DIAGRAM_GROUP_CODE" val="l1-1"/>
  <p:tag name="KSO_WM_UNIT_TEXT_FILL_FORE_SCHEMECOLOR_INDEX" val="13"/>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60418_3*l_h_i*1_2_1"/>
  <p:tag name="KSO_WM_TEMPLATE_CATEGORY" val="diagram"/>
  <p:tag name="KSO_WM_TEMPLATE_INDEX" val="160418"/>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160418_3*l_h_i*1_2_2"/>
  <p:tag name="KSO_WM_TEMPLATE_CATEGORY" val="diagram"/>
  <p:tag name="KSO_WM_TEMPLATE_INDEX" val="160418"/>
  <p:tag name="KSO_WM_UNIT_LAYERLEVEL" val="1_1_1"/>
  <p:tag name="KSO_WM_TAG_VERSION" val="1.0"/>
  <p:tag name="KSO_WM_BEAUTIFY_FLAG" val="#wm#"/>
</p:tagLst>
</file>

<file path=ppt/tags/tag6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418_3*l_h_f*1_2_1"/>
  <p:tag name="KSO_WM_TEMPLATE_CATEGORY" val="diagram"/>
  <p:tag name="KSO_WM_TEMPLATE_INDEX" val="160418"/>
  <p:tag name="KSO_WM_UNIT_LAYERLEVEL" val="1_1_1"/>
  <p:tag name="KSO_WM_TAG_VERSION" val="1.0"/>
  <p:tag name="KSO_WM_BEAUTIFY_FLAG" val="#wm#"/>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160418_3*l_h_i*1_4_1"/>
  <p:tag name="KSO_WM_TEMPLATE_CATEGORY" val="diagram"/>
  <p:tag name="KSO_WM_TEMPLATE_INDEX" val="160418"/>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160418_3*l_h_i*1_4_2"/>
  <p:tag name="KSO_WM_TEMPLATE_CATEGORY" val="diagram"/>
  <p:tag name="KSO_WM_TEMPLATE_INDEX" val="160418"/>
  <p:tag name="KSO_WM_UNIT_LAYERLEVEL" val="1_1_1"/>
  <p:tag name="KSO_WM_TAG_VERSION" val="1.0"/>
  <p:tag name="KSO_WM_BEAUTIFY_FLAG" val="#wm#"/>
</p:tagLst>
</file>

<file path=ppt/tags/tag6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160418_3*l_h_f*1_4_1"/>
  <p:tag name="KSO_WM_TEMPLATE_CATEGORY" val="diagram"/>
  <p:tag name="KSO_WM_TEMPLATE_INDEX" val="160418"/>
  <p:tag name="KSO_WM_UNIT_LAYERLEVEL" val="1_1_1"/>
  <p:tag name="KSO_WM_TAG_VERSION" val="1.0"/>
  <p:tag name="KSO_WM_BEAUTIFY_FLAG" val="#wm#"/>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160418_3*l_h_i*1_1_3"/>
  <p:tag name="KSO_WM_TEMPLATE_CATEGORY" val="diagram"/>
  <p:tag name="KSO_WM_TEMPLATE_INDEX" val="160418"/>
  <p:tag name="KSO_WM_UNIT_LAYERLEVEL" val="1_1_1"/>
  <p:tag name="KSO_WM_TAG_VERSION" val="1.0"/>
  <p:tag name="KSO_WM_BEAUTIFY_FLAG" val="#wm#"/>
  <p:tag name="KSO_WM_UNIT_TEXT_FILL_FORE_SCHEMECOLOR_INDEX" val="14"/>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160418_3*l_h_i*1_2_3"/>
  <p:tag name="KSO_WM_TEMPLATE_CATEGORY" val="diagram"/>
  <p:tag name="KSO_WM_TEMPLATE_INDEX" val="160418"/>
  <p:tag name="KSO_WM_UNIT_LAYERLEVEL" val="1_1_1"/>
  <p:tag name="KSO_WM_TAG_VERSION" val="1.0"/>
  <p:tag name="KSO_WM_BEAUTIFY_FLAG" val="#wm#"/>
  <p:tag name="KSO_WM_UNIT_TEXT_FILL_FORE_SCHEMECOLOR_INDEX" val="14"/>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160418_3*l_h_i*1_3_3"/>
  <p:tag name="KSO_WM_TEMPLATE_CATEGORY" val="diagram"/>
  <p:tag name="KSO_WM_TEMPLATE_INDEX" val="160418"/>
  <p:tag name="KSO_WM_UNIT_LAYERLEVEL" val="1_1_1"/>
  <p:tag name="KSO_WM_TAG_VERSION" val="1.0"/>
  <p:tag name="KSO_WM_BEAUTIFY_FLAG" val="#wm#"/>
  <p:tag name="KSO_WM_UNIT_TEXT_FILL_FORE_SCHEMECOLOR_INDEX" val="14"/>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160418_3*l_h_i*1_4_3"/>
  <p:tag name="KSO_WM_TEMPLATE_CATEGORY" val="diagram"/>
  <p:tag name="KSO_WM_TEMPLATE_INDEX" val="160418"/>
  <p:tag name="KSO_WM_UNIT_LAYERLEVEL" val="1_1_1"/>
  <p:tag name="KSO_WM_TAG_VERSION" val="1.0"/>
  <p:tag name="KSO_WM_BEAUTIFY_FLAG" val="#wm#"/>
  <p:tag name="KSO_WM_UNIT_TEXT_FILL_FORE_SCHEMECOLOR_INDEX" val="14"/>
  <p:tag name="KSO_WM_UNIT_TEXT_FILL_TYPE" val="1"/>
</p:tagLst>
</file>

<file path=ppt/tags/tag7.xml><?xml version="1.0" encoding="utf-8"?>
<p:tagLst xmlns:p="http://schemas.openxmlformats.org/presentationml/2006/main">
  <p:tag name="KSO_WM_TAG_VERSION" val="1.0"/>
  <p:tag name="KSO_WM_BEAUTIFY_FLAG" val="#wm#"/>
  <p:tag name="KSO_WM_UNIT_TYPE" val="i"/>
  <p:tag name="KSO_WM_UNIT_ID" val="diagram160488_4*i*7"/>
  <p:tag name="KSO_WM_TEMPLATE_CATEGORY" val="diagram"/>
  <p:tag name="KSO_WM_TEMPLATE_INDEX" val="160488"/>
  <p:tag name="KSO_WM_UNIT_INDEX" val="7"/>
</p:tagLst>
</file>

<file path=ppt/tags/tag70.xml><?xml version="1.0" encoding="utf-8"?>
<p:tagLst xmlns:p="http://schemas.openxmlformats.org/presentationml/2006/main">
  <p:tag name="PA" val="v4.0.0"/>
</p:tagLst>
</file>

<file path=ppt/tags/tag71.xml><?xml version="1.0" encoding="utf-8"?>
<p:tagLst xmlns:p="http://schemas.openxmlformats.org/presentationml/2006/main">
  <p:tag name="PA" val="v4.0.0"/>
</p:tagLst>
</file>

<file path=ppt/tags/tag72.xml><?xml version="1.0" encoding="utf-8"?>
<p:tagLst xmlns:p="http://schemas.openxmlformats.org/presentationml/2006/main">
  <p:tag name="COMMONDATA" val="eyJoZGlkIjoiNzQ3MTk3OTEyZDg4NzA3ZGRmN2U4ZTcxY2Y1ODYwYzQifQ=="/>
</p:tagLst>
</file>

<file path=ppt/tags/tag8.xml><?xml version="1.0" encoding="utf-8"?>
<p:tagLst xmlns:p="http://schemas.openxmlformats.org/presentationml/2006/main">
  <p:tag name="KSO_WM_TAG_VERSION" val="1.0"/>
  <p:tag name="KSO_WM_TEMPLATE_CATEGORY" val="diagram"/>
  <p:tag name="KSO_WM_TEMPLATE_INDEX" val="160488"/>
  <p:tag name="KSO_WM_UNIT_TYPE" val="l_i"/>
  <p:tag name="KSO_WM_UNIT_INDEX" val="1_2"/>
  <p:tag name="KSO_WM_UNIT_ID" val="diagram160488_4*l_i*1_2"/>
  <p:tag name="KSO_WM_UNIT_CLEAR" val="1"/>
  <p:tag name="KSO_WM_UNIT_LAYERLEVEL" val="1_1"/>
  <p:tag name="KSO_WM_BEAUTIFY_FLAG" val="#wm#"/>
  <p:tag name="KSO_WM_DIAGRAM_GROUP_CODE" val="l1-1"/>
  <p:tag name="KSO_WM_UNIT_FILL_FORE_SCHEMECOLOR_INDEX" val="6"/>
  <p:tag name="KSO_WM_UNIT_FILL_TYPE" val="1"/>
</p:tagLst>
</file>

<file path=ppt/tags/tag9.xml><?xml version="1.0" encoding="utf-8"?>
<p:tagLst xmlns:p="http://schemas.openxmlformats.org/presentationml/2006/main">
  <p:tag name="KSO_WM_TAG_VERSION" val="1.0"/>
  <p:tag name="KSO_WM_TEMPLATE_CATEGORY" val="diagram"/>
  <p:tag name="KSO_WM_TEMPLATE_INDEX" val="160488"/>
  <p:tag name="KSO_WM_UNIT_TYPE" val="l_h_a"/>
  <p:tag name="KSO_WM_UNIT_INDEX" val="1_2_1"/>
  <p:tag name="KSO_WM_UNIT_ID" val="diagram160488_4*l_h_a*1_2_1"/>
  <p:tag name="KSO_WM_UNIT_CLEAR" val="1"/>
  <p:tag name="KSO_WM_UNIT_LAYERLEVEL" val="1_1_1"/>
  <p:tag name="KSO_WM_UNIT_VALUE" val="25"/>
  <p:tag name="KSO_WM_UNIT_HIGHLIGHT" val="0"/>
  <p:tag name="KSO_WM_UNIT_COMPATIBLE" val="0"/>
  <p:tag name="KSO_WM_BEAUTIFY_FLAG" val="#wm#"/>
  <p:tag name="KSO_WM_DIAGRAM_GROUP_CODE" val="l1-1"/>
  <p:tag name="KSO_WM_UNIT_PRESET_TEXT" val="AMET"/>
  <p:tag name="KSO_WM_UNIT_FILL_FORE_SCHEMECOLOR_INDEX" val="6"/>
  <p:tag name="KSO_WM_UNIT_FILL_TYPE" val="1"/>
  <p:tag name="KSO_WM_UNIT_TEXT_FILL_FORE_SCHEMECOLOR_INDEX" val="6"/>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自定义 385">
      <a:dk1>
        <a:sysClr val="windowText" lastClr="000000"/>
      </a:dk1>
      <a:lt1>
        <a:srgbClr val="3F3F3F"/>
      </a:lt1>
      <a:dk2>
        <a:srgbClr val="000000"/>
      </a:dk2>
      <a:lt2>
        <a:srgbClr val="7F7F7F"/>
      </a:lt2>
      <a:accent1>
        <a:srgbClr val="3872BA"/>
      </a:accent1>
      <a:accent2>
        <a:srgbClr val="E8ACAB"/>
      </a:accent2>
      <a:accent3>
        <a:srgbClr val="82CBE2"/>
      </a:accent3>
      <a:accent4>
        <a:srgbClr val="F0CB75"/>
      </a:accent4>
      <a:accent5>
        <a:srgbClr val="004F8A"/>
      </a:accent5>
      <a:accent6>
        <a:srgbClr val="004F8A"/>
      </a:accent6>
      <a:hlink>
        <a:srgbClr val="004F8A"/>
      </a:hlink>
      <a:folHlink>
        <a:srgbClr val="004F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4407</Words>
  <Application>WPS 演示</Application>
  <PresentationFormat>宽屏</PresentationFormat>
  <Paragraphs>244</Paragraphs>
  <Slides>24</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24</vt:i4>
      </vt:variant>
    </vt:vector>
  </HeadingPairs>
  <TitlesOfParts>
    <vt:vector size="46" baseType="lpstr">
      <vt:lpstr>Arial</vt:lpstr>
      <vt:lpstr>宋体</vt:lpstr>
      <vt:lpstr>Wingdings</vt:lpstr>
      <vt:lpstr>张海山锐谐体</vt:lpstr>
      <vt:lpstr>Signika</vt:lpstr>
      <vt:lpstr>Directive Four</vt:lpstr>
      <vt:lpstr>Open Sans Extrabold</vt:lpstr>
      <vt:lpstr>微软雅黑</vt:lpstr>
      <vt:lpstr>Bebas Neue</vt:lpstr>
      <vt:lpstr>华文细黑</vt:lpstr>
      <vt:lpstr>Arial Unicode MS</vt:lpstr>
      <vt:lpstr>字魂27号-布丁体</vt:lpstr>
      <vt:lpstr>字魂27号-布丁体</vt:lpstr>
      <vt:lpstr>黑体</vt:lpstr>
      <vt:lpstr>Roboto Bold</vt:lpstr>
      <vt:lpstr>Calibri Light</vt:lpstr>
      <vt:lpstr>方正正粗黑简体</vt:lpstr>
      <vt:lpstr>楷体</vt:lpstr>
      <vt:lpstr>Calibri</vt:lpstr>
      <vt:lpstr>Lato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老学生一枚</cp:lastModifiedBy>
  <cp:revision>43</cp:revision>
  <dcterms:created xsi:type="dcterms:W3CDTF">2022-08-18T07:32:00Z</dcterms:created>
  <dcterms:modified xsi:type="dcterms:W3CDTF">2022-08-19T03:16:08Z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CFD7146164344FF188DBC6504A1FFAA5</vt:lpwstr>
  </property>
  <property fmtid="{D5CDD505-2E9C-101B-9397-08002B2CF9AE}" pid="3" name="KSOProductBuildVer">
    <vt:lpwstr>2052-11.1.0.12302</vt:lpwstr>
  </property>
</Properties>
</file>